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4"/>
  </p:sldMasterIdLst>
  <p:notesMasterIdLst>
    <p:notesMasterId r:id="rId22"/>
  </p:notesMasterIdLst>
  <p:sldIdLst>
    <p:sldId id="256" r:id="rId5"/>
    <p:sldId id="257" r:id="rId6"/>
    <p:sldId id="261" r:id="rId7"/>
    <p:sldId id="268" r:id="rId8"/>
    <p:sldId id="269" r:id="rId9"/>
    <p:sldId id="258" r:id="rId10"/>
    <p:sldId id="262" r:id="rId11"/>
    <p:sldId id="270" r:id="rId12"/>
    <p:sldId id="264" r:id="rId13"/>
    <p:sldId id="266" r:id="rId14"/>
    <p:sldId id="267" r:id="rId15"/>
    <p:sldId id="272" r:id="rId16"/>
    <p:sldId id="259" r:id="rId17"/>
    <p:sldId id="265" r:id="rId18"/>
    <p:sldId id="260" r:id="rId19"/>
    <p:sldId id="263" r:id="rId20"/>
    <p:sldId id="271" r:id="rId21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BEF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A117C1E-F5DD-EA47-C10D-1EF92C81DB37}" v="316" dt="2023-12-18T16:55:24.454"/>
    <p1510:client id="{2FB3AE72-F6DB-9E91-6431-557122190DBF}" v="12" dt="2023-12-18T07:12:37.153"/>
    <p1510:client id="{3433D810-D5DB-3366-ADEE-6C0C49D896C9}" v="30" dt="2023-12-16T00:36:49.126"/>
    <p1510:client id="{61E4BE0A-5FBD-AAD9-FD20-584DBF0ABC98}" v="1015" dt="2023-12-18T12:04:51.860"/>
    <p1510:client id="{8A718C73-06A1-5AC8-B9EE-68892C95FCC7}" v="390" dt="2023-12-18T15:29:57.617"/>
    <p1510:client id="{901F8714-4318-2F5D-03E3-3C10E75BE349}" v="250" dt="2023-12-19T01:51:15.430"/>
    <p1510:client id="{9D96BA65-DF15-F142-9287-368706D69C5E}" v="2711" dt="2023-12-18T17:40:22.698"/>
    <p1510:client id="{AB25E9CB-9B57-4CFB-A818-022363A293E3}" v="440" dt="2023-12-18T09:37:05.011"/>
    <p1510:client id="{BF0F572E-4AEE-4A3F-A27E-1998CCAAB28C}" v="34" dt="2023-12-14T09:25:46.689"/>
    <p1510:client id="{C0B6FE3C-8538-66A8-3DB6-7B544D6413C7}" v="2" dt="2023-12-17T23:43:11.924"/>
    <p1510:client id="{C124388B-2099-4898-ADC8-982E9FA9D009}" v="1" dt="2023-12-14T09:27:42.173"/>
    <p1510:client id="{D73BD85B-6045-4438-E59D-E7EE9048436E}" v="151" dt="2023-12-18T12:11:26.173"/>
    <p1510:client id="{EC71C1E9-9618-BD93-9134-0EF637A30A72}" v="8" dt="2023-12-18T17:42:21.86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中等深淺樣式 2 - 輔色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2" autoAdjust="0"/>
    <p:restoredTop sz="89128" autoAdjust="0"/>
  </p:normalViewPr>
  <p:slideViewPr>
    <p:cSldViewPr snapToGrid="0">
      <p:cViewPr varScale="1">
        <p:scale>
          <a:sx n="85" d="100"/>
          <a:sy n="85" d="100"/>
        </p:scale>
        <p:origin x="562" y="6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04885D-56C6-4596-9534-54C8CD4B44A1}" type="datetimeFigureOut">
              <a:rPr lang="en-US" smtClean="0"/>
              <a:t>12/19/2023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CD7415-4F63-4AE4-9715-FD67237C39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3692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/>
              <a:t>首先先來講一下整個流程，一開始和大家一樣擷取特定位置的序列，我們的</a:t>
            </a:r>
            <a:r>
              <a:rPr kumimoji="1" lang="en-US" altLang="zh-TW" dirty="0"/>
              <a:t>window size </a:t>
            </a:r>
            <a:r>
              <a:rPr kumimoji="1" lang="zh-TW" altLang="en-US" dirty="0"/>
              <a:t>是</a:t>
            </a:r>
            <a:r>
              <a:rPr kumimoji="1" lang="en-US" altLang="zh-TW" dirty="0"/>
              <a:t>31</a:t>
            </a:r>
            <a:r>
              <a:rPr kumimoji="1" lang="zh-TW" altLang="en-US" dirty="0"/>
              <a:t>，然後我們用</a:t>
            </a:r>
            <a:r>
              <a:rPr kumimoji="1" lang="en-US" altLang="zh-TW" dirty="0"/>
              <a:t>CD hit</a:t>
            </a:r>
            <a:r>
              <a:rPr kumimoji="1" lang="zh-TW" altLang="en-US" dirty="0"/>
              <a:t>去去除一些相似的序列</a:t>
            </a:r>
            <a:endParaRPr kumimoji="1" lang="en-US" altLang="zh-TW" dirty="0"/>
          </a:p>
          <a:p>
            <a:r>
              <a:rPr kumimoji="1" lang="en-US" altLang="zh-TW" dirty="0"/>
              <a:t>Encoding</a:t>
            </a:r>
            <a:r>
              <a:rPr kumimoji="1" lang="zh-TW" altLang="en-US" dirty="0"/>
              <a:t>方式有</a:t>
            </a:r>
            <a:r>
              <a:rPr kumimoji="1" lang="en-US" altLang="zh-TW" dirty="0"/>
              <a:t>9</a:t>
            </a:r>
            <a:r>
              <a:rPr kumimoji="1" lang="zh-TW" altLang="en-US" dirty="0"/>
              <a:t>種，除了</a:t>
            </a:r>
            <a:r>
              <a:rPr kumimoji="1" lang="en-US" altLang="zh-TW" dirty="0" err="1"/>
              <a:t>ifeature</a:t>
            </a:r>
            <a:r>
              <a:rPr kumimoji="1" lang="zh-TW" altLang="en-US" dirty="0"/>
              <a:t>中可以做的以外，比較特別的是</a:t>
            </a:r>
            <a:r>
              <a:rPr kumimoji="1" lang="en-US" altLang="zh-TW" dirty="0"/>
              <a:t>CMV</a:t>
            </a:r>
            <a:r>
              <a:rPr kumimoji="1" lang="zh-TW" altLang="en-US" dirty="0"/>
              <a:t>和</a:t>
            </a:r>
            <a:r>
              <a:rPr kumimoji="1" lang="en-US" altLang="zh-TW" dirty="0"/>
              <a:t>TND</a:t>
            </a:r>
            <a:r>
              <a:rPr kumimoji="1" lang="zh-TW" altLang="en-US" dirty="0"/>
              <a:t>這兩種，那等等會詳細介紹</a:t>
            </a:r>
            <a:endParaRPr kumimoji="1" lang="en-US" altLang="zh-TW" dirty="0"/>
          </a:p>
          <a:p>
            <a:r>
              <a:rPr kumimoji="1" lang="zh-TW" altLang="en-US" dirty="0"/>
              <a:t>我們也試了不同種的</a:t>
            </a:r>
            <a:r>
              <a:rPr kumimoji="1" lang="en-US" altLang="zh-TW" dirty="0"/>
              <a:t>Model</a:t>
            </a:r>
            <a:r>
              <a:rPr kumimoji="1" lang="zh-TW" altLang="en-US" dirty="0"/>
              <a:t>，也跑了一點點的</a:t>
            </a:r>
            <a:r>
              <a:rPr kumimoji="1" lang="en-US" altLang="zh-TW" dirty="0"/>
              <a:t>deep learning</a:t>
            </a:r>
            <a:r>
              <a:rPr kumimoji="1" lang="zh-TW" altLang="en-US" dirty="0"/>
              <a:t>，這些結果都會在做最後的圖表展現</a:t>
            </a:r>
            <a:endParaRPr kumimoji="1" lang="en-US" altLang="zh-TW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CD7415-4F63-4AE4-9715-FD67237C399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4520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所以我們實際上是去找到 </a:t>
            </a:r>
            <a:r>
              <a:rPr lang="en-US" altLang="zh-TW" dirty="0" err="1"/>
              <a:t>ProFeatX</a:t>
            </a:r>
            <a:r>
              <a:rPr lang="zh-TW" altLang="en-US" dirty="0"/>
              <a:t> 釋出的 </a:t>
            </a:r>
            <a:r>
              <a:rPr lang="en-US" altLang="zh-TW" dirty="0" err="1"/>
              <a:t>Github</a:t>
            </a:r>
            <a:r>
              <a:rPr lang="zh-TW" altLang="en-US" dirty="0"/>
              <a:t> 網站，並改寫它 </a:t>
            </a:r>
            <a:r>
              <a:rPr lang="en-US" altLang="zh-TW" dirty="0"/>
              <a:t>C++ </a:t>
            </a:r>
            <a:r>
              <a:rPr lang="zh-TW" altLang="en-US" dirty="0"/>
              <a:t>的 </a:t>
            </a:r>
            <a:r>
              <a:rPr lang="en-US" altLang="zh-TW" dirty="0"/>
              <a:t>source code</a:t>
            </a:r>
            <a:r>
              <a:rPr lang="zh-TW" altLang="en-US" dirty="0"/>
              <a:t>。這裡就是我們所採用的其中兩種</a:t>
            </a:r>
            <a:endParaRPr lang="en-US" altLang="zh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CD7415-4F63-4AE4-9715-FD67237C399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8505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最後經過評量，</a:t>
            </a:r>
            <a:r>
              <a:rPr lang="en-US" altLang="zh-TW" dirty="0"/>
              <a:t>EAAC</a:t>
            </a:r>
            <a:r>
              <a:rPr lang="zh-TW" altLang="en-US" dirty="0"/>
              <a:t>和</a:t>
            </a:r>
            <a:r>
              <a:rPr lang="en-US" altLang="zh-TW" dirty="0"/>
              <a:t>Binary</a:t>
            </a:r>
            <a:r>
              <a:rPr lang="zh-TW" altLang="en-US" dirty="0"/>
              <a:t>是最好的，我們後續的</a:t>
            </a:r>
            <a:r>
              <a:rPr lang="en-US" altLang="zh-TW" dirty="0"/>
              <a:t>Modeling</a:t>
            </a:r>
            <a:r>
              <a:rPr lang="zh-TW" altLang="en-US" dirty="0"/>
              <a:t>主要以</a:t>
            </a:r>
            <a:r>
              <a:rPr lang="en-US" altLang="zh-TW" dirty="0"/>
              <a:t>EAAC</a:t>
            </a:r>
            <a:r>
              <a:rPr lang="zh-TW" altLang="en-US" dirty="0"/>
              <a:t>為主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CD7415-4F63-4AE4-9715-FD67237C399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7456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在</a:t>
            </a:r>
            <a:r>
              <a:rPr lang="en-US" altLang="zh-TW" dirty="0"/>
              <a:t>machine learning</a:t>
            </a:r>
            <a:r>
              <a:rPr lang="zh-TW" altLang="en-US" dirty="0"/>
              <a:t>的部分，我們訓練了</a:t>
            </a:r>
            <a:r>
              <a:rPr lang="en-US" altLang="zh-TW" dirty="0"/>
              <a:t>9</a:t>
            </a:r>
            <a:r>
              <a:rPr lang="zh-TW" altLang="en-US" dirty="0"/>
              <a:t>種不同的模型，除了</a:t>
            </a:r>
            <a:r>
              <a:rPr lang="en-US" altLang="zh-TW" dirty="0"/>
              <a:t>SVC</a:t>
            </a:r>
            <a:r>
              <a:rPr lang="zh-TW" altLang="en-US" dirty="0"/>
              <a:t>和</a:t>
            </a:r>
            <a:r>
              <a:rPr lang="af-ZA" altLang="zh-TW" sz="1200" b="0" i="0" dirty="0">
                <a:solidFill>
                  <a:srgbClr val="000000"/>
                </a:solidFill>
                <a:effectLst/>
                <a:latin typeface="Avenir Next LT Pro"/>
              </a:rPr>
              <a:t>Decision Tree</a:t>
            </a:r>
            <a:r>
              <a:rPr lang="zh-TW" altLang="en-US" sz="1200" b="0" i="0" dirty="0">
                <a:solidFill>
                  <a:srgbClr val="000000"/>
                </a:solidFill>
                <a:effectLst/>
                <a:latin typeface="Avenir Next LT Pro"/>
              </a:rPr>
              <a:t>外，其他都有用</a:t>
            </a:r>
            <a:r>
              <a:rPr lang="en-US" altLang="zh-TW" dirty="0"/>
              <a:t>random search</a:t>
            </a:r>
            <a:r>
              <a:rPr lang="zh-TW" altLang="en-US" dirty="0"/>
              <a:t>進行參數調整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CD7415-4F63-4AE4-9715-FD67237C399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7683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這是</a:t>
            </a:r>
            <a:r>
              <a:rPr lang="en-US" altLang="zh-TW" dirty="0"/>
              <a:t>9</a:t>
            </a:r>
            <a:r>
              <a:rPr lang="zh-TW" altLang="en-US" dirty="0"/>
              <a:t>種模型訓練出的長條圖結果，</a:t>
            </a:r>
            <a:r>
              <a:rPr lang="zh-TW" altLang="zh-TW" sz="12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可以看到</a:t>
            </a:r>
            <a:r>
              <a:rPr lang="en-US" altLang="zh-TW" sz="1200" dirty="0" err="1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XGBoost</a:t>
            </a:r>
            <a:r>
              <a:rPr lang="zh-TW" altLang="zh-TW" sz="12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跟</a:t>
            </a:r>
            <a:r>
              <a:rPr lang="en-US" altLang="zh-TW" sz="12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LGBM</a:t>
            </a:r>
            <a:r>
              <a:rPr lang="zh-TW" altLang="zh-TW" sz="12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的結果都蠻不錯。</a:t>
            </a:r>
            <a:endParaRPr lang="zh-TW" alt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CD7415-4F63-4AE4-9715-FD67237C399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3465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在</a:t>
            </a:r>
            <a:r>
              <a:rPr lang="en-US" altLang="zh-TW" dirty="0"/>
              <a:t>deep learning</a:t>
            </a:r>
            <a:r>
              <a:rPr lang="zh-TW" altLang="en-US" dirty="0"/>
              <a:t>部分，我們使用了一維卷積 </a:t>
            </a:r>
            <a:r>
              <a:rPr lang="en-US" altLang="zh-TW" dirty="0" err="1"/>
              <a:t>cnn</a:t>
            </a:r>
            <a:r>
              <a:rPr lang="zh-TW" altLang="en-US" dirty="0"/>
              <a:t> 和 </a:t>
            </a:r>
            <a:r>
              <a:rPr lang="en-US" altLang="zh-TW" dirty="0" err="1"/>
              <a:t>rnn</a:t>
            </a:r>
            <a:r>
              <a:rPr lang="zh-TW" altLang="en-US" dirty="0"/>
              <a:t>，這是沒有經過調參數的結果。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CD7415-4F63-4AE4-9715-FD67237C399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7071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kern="100" dirty="0" err="1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XGBoost</a:t>
            </a:r>
            <a:r>
              <a:rPr lang="zh-TW" altLang="zh-TW" sz="12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跟</a:t>
            </a:r>
            <a:r>
              <a:rPr lang="en-US" altLang="zh-TW" sz="12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LGBM</a:t>
            </a:r>
            <a:r>
              <a:rPr lang="zh-TW" altLang="zh-TW" sz="12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都是基於</a:t>
            </a:r>
            <a:r>
              <a:rPr lang="en-US" altLang="zh-TW" sz="12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Decision tree</a:t>
            </a:r>
            <a:r>
              <a:rPr lang="zh-TW" altLang="zh-TW" sz="12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學習算法的梯度提升框架，</a:t>
            </a:r>
            <a:r>
              <a:rPr lang="zh-TW" altLang="en-US" sz="12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但是</a:t>
            </a:r>
            <a:r>
              <a:rPr lang="en-US" altLang="zh-TW" sz="1200" kern="100" dirty="0" err="1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XGBoost</a:t>
            </a:r>
            <a:r>
              <a:rPr lang="en-US" altLang="zh-TW" sz="12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r>
              <a:rPr lang="zh-TW" altLang="zh-TW" sz="12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採用</a:t>
            </a:r>
            <a:r>
              <a:rPr lang="en-US" altLang="zh-TW" sz="12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Level-wise</a:t>
            </a:r>
            <a:r>
              <a:rPr lang="zh-TW" altLang="zh-TW" sz="12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的增長策略，而</a:t>
            </a:r>
            <a:r>
              <a:rPr lang="en-US" altLang="zh-TW" sz="12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LGBM</a:t>
            </a:r>
            <a:r>
              <a:rPr lang="zh-TW" altLang="zh-TW" sz="12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則是使用了帶有深度限制的</a:t>
            </a:r>
            <a:r>
              <a:rPr lang="en-US" altLang="zh-TW" sz="12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leaf-wise</a:t>
            </a:r>
            <a:r>
              <a:rPr lang="zh-TW" altLang="zh-TW" sz="12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演算法，兩者相比</a:t>
            </a:r>
            <a:r>
              <a:rPr lang="en-US" altLang="zh-TW" sz="12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LGBM</a:t>
            </a:r>
            <a:r>
              <a:rPr lang="zh-TW" altLang="zh-TW" sz="12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的內存占用更小、也節省更多的時間，因此我們最後選擇用</a:t>
            </a:r>
            <a:r>
              <a:rPr lang="en-US" altLang="zh-TW" sz="12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EAAC</a:t>
            </a:r>
            <a:r>
              <a:rPr lang="zh-TW" altLang="zh-TW" sz="12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加上</a:t>
            </a:r>
            <a:r>
              <a:rPr lang="en-US" altLang="zh-TW" sz="12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LGBM</a:t>
            </a:r>
            <a:r>
              <a:rPr lang="zh-TW" altLang="en-US" sz="12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。</a:t>
            </a:r>
            <a:r>
              <a:rPr lang="zh-TW" altLang="zh-TW" sz="12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之後我們</a:t>
            </a:r>
            <a:r>
              <a:rPr lang="zh-TW" altLang="en-US" sz="12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想要在試試看不同的</a:t>
            </a:r>
            <a:r>
              <a:rPr lang="en-US" altLang="zh-TW" sz="12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model</a:t>
            </a:r>
            <a:r>
              <a:rPr lang="zh-TW" altLang="en-US" sz="12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或調參方法，</a:t>
            </a:r>
            <a:r>
              <a:rPr lang="zh-TW" altLang="zh-TW" sz="12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也</a:t>
            </a:r>
            <a:r>
              <a:rPr lang="zh-TW" altLang="en-US" sz="12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可以</a:t>
            </a:r>
            <a:r>
              <a:rPr lang="zh-TW" altLang="zh-TW" sz="12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嘗試使用</a:t>
            </a:r>
            <a:r>
              <a:rPr lang="en-US" altLang="zh-TW" sz="12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Word Embedding</a:t>
            </a:r>
            <a:r>
              <a:rPr lang="zh-TW" altLang="zh-TW" sz="12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加上 </a:t>
            </a:r>
            <a:r>
              <a:rPr lang="en-US" altLang="zh-TW" sz="1200" kern="100" dirty="0" err="1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Keras</a:t>
            </a:r>
            <a:r>
              <a:rPr lang="zh-TW" altLang="zh-TW" sz="12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的二維卷積。</a:t>
            </a:r>
          </a:p>
          <a:p>
            <a:endParaRPr lang="zh-TW" alt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CD7415-4F63-4AE4-9715-FD67237C399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7687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dirty="0"/>
              <a:t>首先資料處理的部分，經過</a:t>
            </a:r>
            <a:r>
              <a:rPr kumimoji="1" lang="en-US" altLang="zh-TW" dirty="0" err="1"/>
              <a:t>cdhit</a:t>
            </a:r>
            <a:r>
              <a:rPr kumimoji="1" lang="zh-TW" altLang="en-US" dirty="0"/>
              <a:t>之後，</a:t>
            </a:r>
            <a:r>
              <a:rPr kumimoji="1" lang="en-US" altLang="zh-TW" dirty="0"/>
              <a:t>pos data 4000</a:t>
            </a:r>
            <a:r>
              <a:rPr kumimoji="1" lang="zh-TW" altLang="en-US" dirty="0"/>
              <a:t>條多 </a:t>
            </a:r>
            <a:r>
              <a:rPr kumimoji="1" lang="en-US" altLang="zh-TW" dirty="0"/>
              <a:t>neg data3</a:t>
            </a:r>
            <a:r>
              <a:rPr kumimoji="1" lang="zh-TW" altLang="en-US" dirty="0"/>
              <a:t>萬</a:t>
            </a:r>
            <a:r>
              <a:rPr kumimoji="1" lang="en-US" altLang="zh-TW" dirty="0"/>
              <a:t>7</a:t>
            </a:r>
            <a:r>
              <a:rPr kumimoji="1" lang="zh-TW" altLang="en-US" dirty="0"/>
              <a:t>千多條，為了處理這樣不平衡的數據，我們採用了</a:t>
            </a:r>
            <a:r>
              <a:rPr kumimoji="1" lang="en-US" altLang="zh-TW" dirty="0"/>
              <a:t>k</a:t>
            </a:r>
            <a:r>
              <a:rPr kumimoji="1" lang="zh-TW" altLang="en-US" dirty="0"/>
              <a:t> </a:t>
            </a:r>
            <a:r>
              <a:rPr kumimoji="1" lang="en-US" altLang="zh-TW" dirty="0"/>
              <a:t>means clustering</a:t>
            </a:r>
            <a:r>
              <a:rPr kumimoji="1" lang="zh-TW" altLang="en-US" dirty="0"/>
              <a:t> 和</a:t>
            </a:r>
            <a:r>
              <a:rPr kumimoji="1" lang="en-US" altLang="zh-TW" dirty="0" err="1"/>
              <a:t>ramdom</a:t>
            </a:r>
            <a:r>
              <a:rPr kumimoji="1" lang="en-US" altLang="zh-TW" dirty="0"/>
              <a:t> select</a:t>
            </a:r>
            <a:r>
              <a:rPr kumimoji="1" lang="zh-TW" altLang="en-US" dirty="0"/>
              <a:t>對</a:t>
            </a:r>
            <a:r>
              <a:rPr kumimoji="1" lang="en-US" altLang="zh-TW" dirty="0"/>
              <a:t>neg data</a:t>
            </a:r>
            <a:r>
              <a:rPr kumimoji="1" lang="zh-TW" altLang="en-US" dirty="0"/>
              <a:t>做篩選，如果遇到維度比較高的</a:t>
            </a:r>
            <a:r>
              <a:rPr kumimoji="1" lang="en-US" altLang="zh-TW" dirty="0"/>
              <a:t>encoding</a:t>
            </a:r>
            <a:r>
              <a:rPr kumimoji="1" lang="zh-TW" altLang="en-US" dirty="0"/>
              <a:t>方式，我們會用</a:t>
            </a:r>
            <a:r>
              <a:rPr kumimoji="1" lang="en-US" altLang="zh-TW" dirty="0"/>
              <a:t>PCA</a:t>
            </a:r>
            <a:r>
              <a:rPr kumimoji="1" lang="zh-TW" altLang="en-US" dirty="0"/>
              <a:t>降維，再去做後續的建模</a:t>
            </a:r>
            <a:endParaRPr kumimoji="1" lang="en-US" altLang="zh-TW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CD7415-4F63-4AE4-9715-FD67237C399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2762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剛剛有提到，我們使用了兩種 </a:t>
            </a:r>
            <a:r>
              <a:rPr lang="en-US" altLang="zh-TW" dirty="0" err="1"/>
              <a:t>ifeature</a:t>
            </a:r>
            <a:r>
              <a:rPr lang="zh-TW" altLang="en-US" dirty="0"/>
              <a:t> 沒有提供的 </a:t>
            </a:r>
            <a:r>
              <a:rPr lang="en-US" altLang="zh-TW" dirty="0"/>
              <a:t>encoding</a:t>
            </a:r>
            <a:r>
              <a:rPr lang="zh-TW" altLang="en-US" dirty="0"/>
              <a:t> 方式，其中一種就是 </a:t>
            </a:r>
            <a:r>
              <a:rPr lang="en-US" altLang="zh-TW" dirty="0"/>
              <a:t>CMV</a:t>
            </a:r>
            <a:r>
              <a:rPr lang="zh-TW" altLang="en-US" dirty="0"/>
              <a:t>。</a:t>
            </a:r>
            <a:endParaRPr lang="en-US" altLang="zh-TW" dirty="0"/>
          </a:p>
          <a:p>
            <a:r>
              <a:rPr lang="zh-TW" altLang="en-US" dirty="0"/>
              <a:t>我們所採用的算法，是簡化過的</a:t>
            </a:r>
            <a:r>
              <a:rPr lang="en-US" altLang="zh-TW" dirty="0"/>
              <a:t>CMV</a:t>
            </a:r>
            <a:r>
              <a:rPr lang="zh-TW" altLang="en-US" dirty="0"/>
              <a:t>。</a:t>
            </a:r>
            <a:endParaRPr lang="en-US" altLang="zh-TW" dirty="0"/>
          </a:p>
          <a:p>
            <a:r>
              <a:rPr lang="zh-TW" altLang="en-US" dirty="0"/>
              <a:t>他的算法是把有出現的胺基酸，</a:t>
            </a:r>
            <a:r>
              <a:rPr lang="zh-TW" altLang="en-US" b="0" i="0" dirty="0">
                <a:solidFill>
                  <a:srgbClr val="374151"/>
                </a:solidFill>
                <a:effectLst/>
                <a:latin typeface="Söhne"/>
              </a:rPr>
              <a:t>索引位置相加。再去除以</a:t>
            </a:r>
            <a:r>
              <a:rPr lang="en-US" altLang="zh-TW" b="0" i="0" dirty="0">
                <a:solidFill>
                  <a:srgbClr val="374151"/>
                </a:solidFill>
                <a:effectLst/>
                <a:latin typeface="Söhne"/>
              </a:rPr>
              <a:t>N(N-1)</a:t>
            </a:r>
            <a:r>
              <a:rPr lang="zh-TW" altLang="en-US" b="0" i="0" dirty="0">
                <a:solidFill>
                  <a:srgbClr val="374151"/>
                </a:solidFill>
                <a:effectLst/>
                <a:latin typeface="Söhne"/>
              </a:rPr>
              <a:t>做標準化。</a:t>
            </a:r>
            <a:endParaRPr lang="en-US" altLang="zh-TW" b="0" i="0" dirty="0">
              <a:solidFill>
                <a:srgbClr val="374151"/>
              </a:solidFill>
              <a:effectLst/>
              <a:latin typeface="Söhne"/>
            </a:endParaRPr>
          </a:p>
          <a:p>
            <a:r>
              <a:rPr lang="zh-TW" altLang="en-US" b="0" i="0" dirty="0">
                <a:solidFill>
                  <a:srgbClr val="374151"/>
                </a:solidFill>
                <a:effectLst/>
                <a:latin typeface="Söhne"/>
              </a:rPr>
              <a:t>如果這邊有一段胺基酸序列，胺基酸</a:t>
            </a:r>
            <a:r>
              <a:rPr lang="en-US" altLang="zh-TW" b="0" i="0" dirty="0">
                <a:solidFill>
                  <a:srgbClr val="374151"/>
                </a:solidFill>
                <a:effectLst/>
                <a:latin typeface="Söhne"/>
              </a:rPr>
              <a:t>A</a:t>
            </a:r>
            <a:r>
              <a:rPr lang="zh-TW" altLang="en-US" b="0" i="0" dirty="0">
                <a:solidFill>
                  <a:srgbClr val="374151"/>
                </a:solidFill>
                <a:effectLst/>
                <a:latin typeface="Söhne"/>
              </a:rPr>
              <a:t>的</a:t>
            </a:r>
            <a:r>
              <a:rPr lang="en-US" altLang="zh-TW" b="0" i="0" dirty="0">
                <a:solidFill>
                  <a:srgbClr val="374151"/>
                </a:solidFill>
                <a:effectLst/>
                <a:latin typeface="Söhne"/>
              </a:rPr>
              <a:t>CMV</a:t>
            </a:r>
            <a:r>
              <a:rPr lang="zh-TW" altLang="en-US" b="0" i="0" dirty="0">
                <a:solidFill>
                  <a:srgbClr val="374151"/>
                </a:solidFill>
                <a:effectLst/>
                <a:latin typeface="Söhne"/>
              </a:rPr>
              <a:t>分數就會是，第</a:t>
            </a:r>
            <a:r>
              <a:rPr lang="en-US" altLang="zh-TW" b="0" i="0" dirty="0">
                <a:solidFill>
                  <a:srgbClr val="374151"/>
                </a:solidFill>
                <a:effectLst/>
                <a:latin typeface="Söhne"/>
              </a:rPr>
              <a:t>1</a:t>
            </a:r>
            <a:r>
              <a:rPr lang="zh-TW" altLang="en-US" b="0" i="0" dirty="0">
                <a:solidFill>
                  <a:srgbClr val="374151"/>
                </a:solidFill>
                <a:effectLst/>
                <a:latin typeface="Söhne"/>
              </a:rPr>
              <a:t>個位置加上第</a:t>
            </a:r>
            <a:r>
              <a:rPr lang="en-US" altLang="zh-TW" b="0" i="0" dirty="0">
                <a:solidFill>
                  <a:srgbClr val="374151"/>
                </a:solidFill>
                <a:effectLst/>
                <a:latin typeface="Söhne"/>
              </a:rPr>
              <a:t>4</a:t>
            </a:r>
            <a:r>
              <a:rPr lang="zh-TW" altLang="en-US" b="0" i="0" dirty="0">
                <a:solidFill>
                  <a:srgbClr val="374151"/>
                </a:solidFill>
                <a:effectLst/>
                <a:latin typeface="Söhne"/>
              </a:rPr>
              <a:t>個位置：</a:t>
            </a:r>
            <a:r>
              <a:rPr lang="en-US" altLang="zh-TW" b="0" i="0" dirty="0">
                <a:solidFill>
                  <a:srgbClr val="374151"/>
                </a:solidFill>
                <a:effectLst/>
                <a:latin typeface="Söhne"/>
              </a:rPr>
              <a:t>1+4</a:t>
            </a:r>
            <a:r>
              <a:rPr lang="zh-TW" altLang="en-US" b="0" i="0" dirty="0">
                <a:solidFill>
                  <a:srgbClr val="374151"/>
                </a:solidFill>
                <a:effectLst/>
                <a:latin typeface="Söhne"/>
              </a:rPr>
              <a:t> ，然後除以 </a:t>
            </a:r>
            <a:r>
              <a:rPr lang="en-US" altLang="zh-TW" b="0" i="0" dirty="0">
                <a:solidFill>
                  <a:srgbClr val="374151"/>
                </a:solidFill>
                <a:effectLst/>
                <a:latin typeface="Söhne"/>
              </a:rPr>
              <a:t>8*(8-1)</a:t>
            </a:r>
            <a:r>
              <a:rPr lang="zh-TW" altLang="en-US" b="0" i="0" dirty="0">
                <a:solidFill>
                  <a:srgbClr val="374151"/>
                </a:solidFill>
                <a:effectLst/>
                <a:latin typeface="Söhne"/>
              </a:rPr>
              <a:t>，因為序列長度為</a:t>
            </a:r>
            <a:r>
              <a:rPr lang="en-US" altLang="zh-TW" b="0" i="0" dirty="0">
                <a:solidFill>
                  <a:srgbClr val="374151"/>
                </a:solidFill>
                <a:effectLst/>
                <a:latin typeface="Söhne"/>
              </a:rPr>
              <a:t>8</a:t>
            </a:r>
            <a:r>
              <a:rPr lang="zh-TW" altLang="en-US" b="0" i="0" dirty="0">
                <a:solidFill>
                  <a:srgbClr val="374151"/>
                </a:solidFill>
                <a:effectLst/>
                <a:latin typeface="Söhne"/>
              </a:rPr>
              <a:t>，就得到</a:t>
            </a:r>
            <a:r>
              <a:rPr lang="en-US" altLang="zh-TW" b="0" i="0" dirty="0">
                <a:solidFill>
                  <a:srgbClr val="374151"/>
                </a:solidFill>
                <a:effectLst/>
                <a:latin typeface="Söhne"/>
              </a:rPr>
              <a:t>A</a:t>
            </a:r>
            <a:r>
              <a:rPr lang="zh-TW" altLang="en-US" b="0" i="0" dirty="0">
                <a:solidFill>
                  <a:srgbClr val="374151"/>
                </a:solidFill>
                <a:effectLst/>
                <a:latin typeface="Söhne"/>
              </a:rPr>
              <a:t>其</a:t>
            </a:r>
            <a:r>
              <a:rPr lang="en-US" altLang="zh-TW" b="0" i="0" dirty="0">
                <a:solidFill>
                  <a:srgbClr val="374151"/>
                </a:solidFill>
                <a:effectLst/>
                <a:latin typeface="Söhne"/>
              </a:rPr>
              <a:t>CMV</a:t>
            </a:r>
            <a:r>
              <a:rPr lang="zh-TW" altLang="en-US" b="0" i="0" dirty="0">
                <a:solidFill>
                  <a:srgbClr val="374151"/>
                </a:solidFill>
                <a:effectLst/>
                <a:latin typeface="Söhne"/>
              </a:rPr>
              <a:t>的值</a:t>
            </a:r>
            <a:endParaRPr lang="en-US" altLang="zh-TW" b="0" i="0" dirty="0">
              <a:solidFill>
                <a:srgbClr val="374151"/>
              </a:solidFill>
              <a:effectLst/>
              <a:latin typeface="Söhne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CD7415-4F63-4AE4-9715-FD67237C399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0633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這是</a:t>
            </a:r>
            <a:r>
              <a:rPr lang="en-US" altLang="zh-TW" dirty="0"/>
              <a:t>encoding</a:t>
            </a:r>
            <a:r>
              <a:rPr lang="zh-TW" altLang="en-US" dirty="0"/>
              <a:t>完的示意圖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CD7415-4F63-4AE4-9715-FD67237C399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7477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這才是完整的</a:t>
            </a:r>
            <a:r>
              <a:rPr lang="en-US" altLang="zh-TW" dirty="0"/>
              <a:t>CMV</a:t>
            </a:r>
            <a:r>
              <a:rPr lang="zh-TW" altLang="en-US" dirty="0"/>
              <a:t>概念，會分別計算胺基酸的相對頻率和位置信息，並轉換成一個一維向量。那因為他不是我們這次者要採取的方法，所以我就不說太多。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CD7415-4F63-4AE4-9715-FD67237C399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2678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那第二個是</a:t>
            </a:r>
            <a:r>
              <a:rPr lang="en-US" altLang="zh-TW" dirty="0"/>
              <a:t>TVD</a:t>
            </a:r>
            <a:r>
              <a:rPr lang="zh-TW" altLang="en-US" dirty="0"/>
              <a:t>，</a:t>
            </a:r>
            <a:r>
              <a:rPr lang="en-US" altLang="zh-TW" dirty="0"/>
              <a:t>Taylor’s Venn Diagram</a:t>
            </a:r>
            <a:r>
              <a:rPr lang="zh-TW" altLang="en-US" dirty="0"/>
              <a:t>，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CD7415-4F63-4AE4-9715-FD67237C399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3028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那第二個是</a:t>
            </a:r>
            <a:r>
              <a:rPr lang="en-US" altLang="zh-TW" dirty="0"/>
              <a:t>TVD</a:t>
            </a:r>
            <a:r>
              <a:rPr lang="zh-TW" altLang="en-US" dirty="0"/>
              <a:t>，</a:t>
            </a:r>
            <a:r>
              <a:rPr lang="en-US" altLang="zh-TW" dirty="0"/>
              <a:t>Taylor’s Venn Diagram</a:t>
            </a:r>
            <a:r>
              <a:rPr lang="zh-TW" altLang="en-US" dirty="0"/>
              <a:t>。每個胺基酸會</a:t>
            </a:r>
            <a:r>
              <a:rPr lang="zh-TW" altLang="en-US" b="0" i="0" dirty="0">
                <a:solidFill>
                  <a:srgbClr val="374151"/>
                </a:solidFill>
                <a:effectLst/>
                <a:latin typeface="Söhne"/>
              </a:rPr>
              <a:t>通過一個 </a:t>
            </a:r>
            <a:r>
              <a:rPr lang="en-US" altLang="zh-TW" b="0" i="0" dirty="0">
                <a:solidFill>
                  <a:srgbClr val="374151"/>
                </a:solidFill>
                <a:effectLst/>
                <a:latin typeface="Söhne"/>
              </a:rPr>
              <a:t>properties array </a:t>
            </a:r>
            <a:r>
              <a:rPr lang="zh-TW" altLang="en-US" b="0" i="0" dirty="0">
                <a:solidFill>
                  <a:srgbClr val="374151"/>
                </a:solidFill>
                <a:effectLst/>
                <a:latin typeface="Söhne"/>
              </a:rPr>
              <a:t>進行編碼，這個</a:t>
            </a:r>
            <a:r>
              <a:rPr lang="en-US" altLang="zh-TW" b="0" i="0" dirty="0">
                <a:solidFill>
                  <a:srgbClr val="374151"/>
                </a:solidFill>
                <a:effectLst/>
                <a:latin typeface="Söhne"/>
              </a:rPr>
              <a:t>array</a:t>
            </a:r>
            <a:r>
              <a:rPr lang="zh-TW" altLang="en-US" b="0" i="0" dirty="0">
                <a:solidFill>
                  <a:srgbClr val="374151"/>
                </a:solidFill>
                <a:effectLst/>
                <a:latin typeface="Söhne"/>
              </a:rPr>
              <a:t>裡面的十個元素分別代表</a:t>
            </a:r>
            <a:r>
              <a:rPr lang="en-US" altLang="zh-TW" b="0" i="0" dirty="0">
                <a:solidFill>
                  <a:srgbClr val="374151"/>
                </a:solidFill>
                <a:effectLst/>
                <a:latin typeface="Söhne"/>
              </a:rPr>
              <a:t>10</a:t>
            </a:r>
            <a:r>
              <a:rPr lang="zh-TW" altLang="en-US" b="0" i="0" dirty="0">
                <a:solidFill>
                  <a:srgbClr val="374151"/>
                </a:solidFill>
                <a:effectLst/>
                <a:latin typeface="Söhne"/>
              </a:rPr>
              <a:t>種不同的特性（比如說 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hydrophobic, positive, negative, </a:t>
            </a:r>
            <a:r>
              <a:rPr lang="zh-TW" altLang="en-US" b="0" i="0" dirty="0">
                <a:solidFill>
                  <a:srgbClr val="374151"/>
                </a:solidFill>
                <a:effectLst/>
                <a:latin typeface="Söhne"/>
              </a:rPr>
              <a:t>等等</a:t>
            </a:r>
            <a:r>
              <a:rPr lang="en-US" altLang="zh-TW" b="0" i="0" dirty="0">
                <a:solidFill>
                  <a:srgbClr val="374151"/>
                </a:solidFill>
                <a:effectLst/>
                <a:latin typeface="Söhne"/>
              </a:rPr>
              <a:t>)</a:t>
            </a:r>
          </a:p>
          <a:p>
            <a:r>
              <a:rPr lang="zh-CN" altLang="en-US" b="0" i="0" dirty="0">
                <a:solidFill>
                  <a:srgbClr val="374151"/>
                </a:solidFill>
                <a:effectLst/>
                <a:latin typeface="Söhne"/>
              </a:rPr>
              <a:t>每个</a:t>
            </a:r>
            <a:r>
              <a:rPr lang="zh-TW" altLang="en-US" b="0" i="0" dirty="0">
                <a:solidFill>
                  <a:srgbClr val="374151"/>
                </a:solidFill>
                <a:effectLst/>
                <a:latin typeface="Söhne"/>
              </a:rPr>
              <a:t>胺基酸都轉換</a:t>
            </a:r>
            <a:r>
              <a:rPr lang="zh-CN" altLang="en-US" b="0" i="0" dirty="0">
                <a:solidFill>
                  <a:srgbClr val="374151"/>
                </a:solidFill>
                <a:effectLst/>
                <a:latin typeface="Söhne"/>
              </a:rPr>
              <a:t>成一</a:t>
            </a:r>
            <a:r>
              <a:rPr lang="zh-TW" altLang="en-US" b="0" i="0" dirty="0">
                <a:solidFill>
                  <a:srgbClr val="374151"/>
                </a:solidFill>
                <a:effectLst/>
                <a:latin typeface="Söhne"/>
              </a:rPr>
              <a:t>個</a:t>
            </a:r>
            <a:r>
              <a:rPr lang="zh-CN" altLang="en-US" b="0" i="0" dirty="0">
                <a:solidFill>
                  <a:srgbClr val="374151"/>
                </a:solidFill>
                <a:effectLst/>
                <a:latin typeface="Söhne"/>
              </a:rPr>
              <a:t>包含</a:t>
            </a:r>
            <a:r>
              <a:rPr lang="zh-TW" altLang="en-US" b="0" i="0" dirty="0">
                <a:solidFill>
                  <a:srgbClr val="374151"/>
                </a:solidFill>
                <a:effectLst/>
                <a:latin typeface="Söhne"/>
              </a:rPr>
              <a:t>這</a:t>
            </a:r>
            <a:r>
              <a:rPr lang="zh-CN" altLang="en-US" b="0" i="0" dirty="0">
                <a:solidFill>
                  <a:srgbClr val="374151"/>
                </a:solidFill>
                <a:effectLst/>
                <a:latin typeface="Söhne"/>
              </a:rPr>
              <a:t>些特性的</a:t>
            </a:r>
            <a:r>
              <a:rPr lang="zh-TW" altLang="en-US" b="0" i="0" dirty="0">
                <a:solidFill>
                  <a:srgbClr val="374151"/>
                </a:solidFill>
                <a:effectLst/>
                <a:latin typeface="Söhne"/>
              </a:rPr>
              <a:t>二進制向量。例如，這裡的</a:t>
            </a:r>
            <a:r>
              <a:rPr lang="en-US" altLang="zh-TW" b="0" i="0" dirty="0" err="1">
                <a:solidFill>
                  <a:srgbClr val="374151"/>
                </a:solidFill>
                <a:effectLst/>
                <a:latin typeface="Söhne"/>
              </a:rPr>
              <a:t>A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（Alanine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）</a:t>
            </a:r>
            <a:r>
              <a:rPr lang="zh-TW" altLang="en-US" b="0" i="0" dirty="0">
                <a:solidFill>
                  <a:srgbClr val="374151"/>
                </a:solidFill>
                <a:effectLst/>
                <a:latin typeface="Söhne"/>
              </a:rPr>
              <a:t>是親水的（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hydrophobic），</a:t>
            </a:r>
            <a:r>
              <a:rPr lang="zh-TW" altLang="en-US" b="0" i="0" dirty="0">
                <a:solidFill>
                  <a:srgbClr val="374151"/>
                </a:solidFill>
                <a:effectLst/>
                <a:latin typeface="Söhne"/>
              </a:rPr>
              <a:t>並且是小的（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small）</a:t>
            </a:r>
            <a:r>
              <a:rPr lang="zh-TW" altLang="en-US" b="0" i="0" dirty="0">
                <a:solidFill>
                  <a:srgbClr val="374151"/>
                </a:solidFill>
                <a:effectLst/>
                <a:latin typeface="Söhne"/>
              </a:rPr>
              <a:t>和微小的（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tiny）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CD7415-4F63-4AE4-9715-FD67237C399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0068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那這是 </a:t>
            </a:r>
            <a:r>
              <a:rPr lang="en-US" altLang="zh-TW" dirty="0"/>
              <a:t>TVD</a:t>
            </a:r>
            <a:r>
              <a:rPr lang="zh-TW" altLang="en-US" dirty="0"/>
              <a:t> 編碼後的結果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CD7415-4F63-4AE4-9715-FD67237C399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7521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那因為我們也是希望除了使用</a:t>
            </a:r>
            <a:r>
              <a:rPr lang="en-US" altLang="zh-TW" dirty="0" err="1"/>
              <a:t>iFeature</a:t>
            </a:r>
            <a:r>
              <a:rPr lang="zh-TW" altLang="en-US" dirty="0"/>
              <a:t>提供的編碼方式以外，能有一些不一樣。所以我們就找到一個網站叫做 </a:t>
            </a:r>
            <a:r>
              <a:rPr lang="en-US" altLang="zh-TW" dirty="0" err="1"/>
              <a:t>ProFeatX</a:t>
            </a:r>
            <a:r>
              <a:rPr lang="zh-TW" altLang="en-US" dirty="0"/>
              <a:t>，裡面收納了幾十種 </a:t>
            </a:r>
            <a:r>
              <a:rPr lang="en-US" altLang="zh-TW" dirty="0"/>
              <a:t>encoding</a:t>
            </a:r>
            <a:r>
              <a:rPr lang="zh-TW" altLang="en-US" dirty="0"/>
              <a:t>的方式，但這個網站的缺點在於，每一次上傳資料編碼完後，使用者一次只能下載一百筆的資料。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CD7415-4F63-4AE4-9715-FD67237C399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0615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F9204-3F29-4C3A-BA41-3063400202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3393CD-7262-4AC7-80E6-52FE6F3F39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0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430AE-0210-4E82-AD7B-41B112DE7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51DBAC3F-C3B9-4B32-893E-825FD0C8AF6A}" type="datetime1">
              <a:rPr lang="en-US" smtClean="0"/>
              <a:t>12/19/2023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221974-7DEC-459D-9642-CB5B59C82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731837-C94E-4B5B-BCF0-110C69EDB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2557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ABDD2-E186-4F25-8FDE-D1E875E9C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18CC5B-A7E0-48B1-8329-6533AC76E7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905B1B-77FE-4BFC-BF87-87DA989F0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7F866-DBE6-46A6-A31C-1C42CACA5344}" type="datetime1">
              <a:rPr lang="en-US" smtClean="0"/>
              <a:t>12/19/2023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18531E-1B90-4631-BD37-4BB1DBFAB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8A55E8-88DC-4280-8E04-FF50FF8ED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9146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960633D-90E4-4F5A-9EBF-DDEC2B0B47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DD3065-FA3D-42C8-BFDA-967C87F4F2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DC126F-38E2-4425-861F-98ED432284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B46FF-0DF8-4891-830F-E730AC20EBAB}" type="datetime1">
              <a:rPr lang="en-US" smtClean="0"/>
              <a:t>12/19/2023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9645D8-F22A-4354-A8B3-96E8A2D23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9E2295-A616-4D57-8800-7B7E213A8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5888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CC1FC-ADE8-488C-A1DA-2FD569FD4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F02842-38C3-46D6-8527-0F6FE623C5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864CF5-F681-40C2-88CC-E02206C9C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258B0-2686-4F03-98AF-2C24E5CB12FE}" type="datetime1">
              <a:rPr lang="en-US" smtClean="0"/>
              <a:t>12/19/2023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C04753-4FE4-4A6F-99BB-CFFC92E0C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A569D1-DB13-4BD9-8BA9-0DEAD98F8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7540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20B05-7BF6-4073-9106-FA19E9727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8EE8D7-6B58-4A3F-9DD5-E563D5192A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02990E-9F0A-446A-B5B8-459CA8D98D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DDBFA-E2B0-4BE1-B19E-00A624E8F70E}" type="datetime1">
              <a:rPr lang="en-US" smtClean="0"/>
              <a:t>12/19/2023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E68EAA-4377-45FF-9D7C-9E77BC9F2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07FA71-74C3-44B8-A0AC-E18A1E76B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31038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71F12-2D88-4F76-AF46-BD5156C12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1AA46-E3EB-4704-B019-F90F1E6177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17480F-A530-4D05-9A22-E573FB4BA6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B56FDA-C47A-4F4A-A364-BA60A25AB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AEDF8-B4F9-40B3-9FD2-67BC156A9A98}" type="datetime1">
              <a:rPr lang="en-US" smtClean="0"/>
              <a:t>12/19/2023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26D8DD-6D84-44D4-8A1B-57615B3ED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C8FE31-B577-4017-8AFE-A8BA09596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7773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C28C9-B8CC-413F-9FFA-626680E4A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53FE72-9D42-45F5-A37F-B12130388A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752600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E3A31D-9B5F-4DE3-B18D-F7F77782EB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666999"/>
            <a:ext cx="5157787" cy="3522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BE1D2D-822C-466C-A7B9-1A2D97366A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752600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F13B2C-44CA-49C4-BC84-02AF1638F3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666999"/>
            <a:ext cx="5183188" cy="3522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793CB55-E9C1-4CE6-9B61-81B71475B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557CEB-1788-4C97-A6B4-B0D98B719AEE}" type="datetime1">
              <a:rPr lang="en-US" smtClean="0"/>
              <a:t>12/19/2023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F22318-747B-4EC9-862C-D9FD488CC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FBDDDF-16BD-438D-937D-0E3E30E74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0751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92D5F-0BD4-4517-9233-E08AF405B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3523B8-51E3-48B8-BFD8-CE95061980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94731-1DE7-42B4-B9CE-9D914C3D7136}" type="datetime1">
              <a:rPr lang="en-US" smtClean="0"/>
              <a:t>12/19/2023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739B90-5D50-4424-B51D-53C391621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6F9286-3A00-4D3C-A3F0-50AC9045C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64396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933BE2-665A-42DA-A3B7-835F81A3F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B43FE-FD48-474F-AF72-6DD708E8C668}" type="datetime1">
              <a:rPr lang="en-US" smtClean="0"/>
              <a:t>12/19/2023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4DBCBD-AD42-432D-ABA9-20D616AF3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140251-3596-4673-B24B-59A6F9ED8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8542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A81A1-6D8E-4DD6-8E49-DABDE6D10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93F18F-F78D-4A31-A6BC-6552105BCF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82C2F4-BDF4-4A4F-AA3D-52692932C2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13850F-5C87-4F08-9658-EAF049B60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3D1A59-1FE3-47B9-B5F6-9531EEE83B6B}" type="datetime1">
              <a:rPr lang="en-US" smtClean="0"/>
              <a:t>12/19/2023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0BCE9A-A746-4439-B5D3-966FBC8E5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1D3B51-AA2E-4AA1-8062-A0D476D80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1445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02CF7-F453-4B3E-9510-D74797987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E2A1B9-8A2A-4B49-8B79-76D3EEB36B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9FEA03-0EC4-4085-AE63-4AA492D61A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05AD5B-0DEA-4C6F-94D2-FAA99F2E5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0E8BB-9CDE-4A20-A431-1E06288E58C1}" type="datetime1">
              <a:rPr lang="en-US" smtClean="0"/>
              <a:t>12/19/2023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DC6744-7CBA-4A1D-8F87-10699F981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AD9048-35FF-4BE9-8157-BE4BAA1C7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7784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"/>
            <a:ext cx="12192000" cy="685800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1CB7E8AE-A3AC-4BB7-A5C6-F00EC697B265}"/>
              </a:ext>
            </a:extLst>
          </p:cNvPr>
          <p:cNvPicPr>
            <a:picLocks noChangeAspect="1"/>
          </p:cNvPicPr>
          <p:nvPr/>
        </p:nvPicPr>
        <p:blipFill>
          <a:blip r:embed="rId1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1392401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9984D45-0ED3-4D03-8E44-5E355C913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2545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687D6E-D1E9-489C-9AA9-3575C39BAA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949450"/>
            <a:ext cx="10515600" cy="4195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364E9C-08EE-4B1B-B3FC-D6D997F4EA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246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>
                    <a:alpha val="60000"/>
                  </a:schemeClr>
                </a:solidFill>
                <a:latin typeface="+mn-lt"/>
              </a:defRPr>
            </a:lvl1pPr>
          </a:lstStyle>
          <a:p>
            <a:fld id="{B077DA6B-FD7E-4C1D-B0B4-41239A5C8F85}" type="datetime1">
              <a:rPr lang="en-US" smtClean="0"/>
              <a:t>12/19/2023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B0A1F1-38FE-4C27-81E6-A43A54793F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2460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bg1">
                    <a:alpha val="60000"/>
                  </a:schemeClr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26B39A-FFD8-42EF-ADC7-7DB3B302F8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246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>
                    <a:alpha val="60000"/>
                  </a:schemeClr>
                </a:solidFill>
                <a:latin typeface="+mn-lt"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03429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sciencedirect.com/science/article/pii/S2001037022006006" TargetMode="External"/><Relationship Id="rId4" Type="http://schemas.openxmlformats.org/officeDocument/2006/relationships/hyperlink" Target="https://bioinfo.usu.edu/profeatx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8">
            <a:extLst>
              <a:ext uri="{FF2B5EF4-FFF2-40B4-BE49-F238E27FC236}">
                <a16:creationId xmlns:a16="http://schemas.microsoft.com/office/drawing/2014/main" id="{8A245AC3-2A12-4EC5-90F0-635CC8C2C6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72" name="Rectangle 10">
            <a:extLst>
              <a:ext uri="{FF2B5EF4-FFF2-40B4-BE49-F238E27FC236}">
                <a16:creationId xmlns:a16="http://schemas.microsoft.com/office/drawing/2014/main" id="{31E2F09B-BB20-4BE5-AB02-3EB3D1DC45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73" name="Picture 3" descr="Maths And Science Formulae">
            <a:extLst>
              <a:ext uri="{FF2B5EF4-FFF2-40B4-BE49-F238E27FC236}">
                <a16:creationId xmlns:a16="http://schemas.microsoft.com/office/drawing/2014/main" id="{60AF7657-604E-834D-0ED5-F3E1007618E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>
            <a:alphaModFix/>
          </a:blip>
          <a:srcRect r="6259" b="6254"/>
          <a:stretch/>
        </p:blipFill>
        <p:spPr>
          <a:xfrm>
            <a:off x="20" y="1376"/>
            <a:ext cx="12188932" cy="6856624"/>
          </a:xfrm>
          <a:prstGeom prst="rect">
            <a:avLst/>
          </a:prstGeom>
        </p:spPr>
      </p:pic>
      <p:sp>
        <p:nvSpPr>
          <p:cNvPr id="74" name="Rectangle 12">
            <a:extLst>
              <a:ext uri="{FF2B5EF4-FFF2-40B4-BE49-F238E27FC236}">
                <a16:creationId xmlns:a16="http://schemas.microsoft.com/office/drawing/2014/main" id="{F23DAFF7-4C98-4E0E-8986-198D54B6C1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30952" y="0"/>
            <a:ext cx="6858000" cy="6858000"/>
          </a:xfrm>
          <a:prstGeom prst="rect">
            <a:avLst/>
          </a:prstGeom>
          <a:gradFill>
            <a:gsLst>
              <a:gs pos="100000">
                <a:schemeClr val="tx1">
                  <a:alpha val="0"/>
                </a:schemeClr>
              </a:gs>
              <a:gs pos="0">
                <a:schemeClr val="tx1"/>
              </a:gs>
              <a:gs pos="0">
                <a:schemeClr val="tx1">
                  <a:alpha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14">
            <a:extLst>
              <a:ext uri="{FF2B5EF4-FFF2-40B4-BE49-F238E27FC236}">
                <a16:creationId xmlns:a16="http://schemas.microsoft.com/office/drawing/2014/main" id="{9ABA2F37-388F-4D5A-9ABF-F0ADA6CB8E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64352" y="1546522"/>
            <a:ext cx="6327657" cy="4003971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76" name="Rectangle 16">
            <a:extLst>
              <a:ext uri="{FF2B5EF4-FFF2-40B4-BE49-F238E27FC236}">
                <a16:creationId xmlns:a16="http://schemas.microsoft.com/office/drawing/2014/main" id="{6DAD23D2-6BEF-470D-992C-8B2BC3BF4F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861296" y="1546522"/>
            <a:ext cx="6327656" cy="4016078"/>
          </a:xfrm>
          <a:prstGeom prst="rect">
            <a:avLst/>
          </a:prstGeom>
          <a:blipFill dpi="0" rotWithShape="1">
            <a:blip r:embed="rId5">
              <a:alphaModFix amt="2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88900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C500954E-65D8-4F76-BD5D-D7B7CEBEEE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48401" y="1828799"/>
            <a:ext cx="5105400" cy="1922383"/>
          </a:xfrm>
        </p:spPr>
        <p:txBody>
          <a:bodyPr anchor="b">
            <a:normAutofit/>
          </a:bodyPr>
          <a:lstStyle/>
          <a:p>
            <a:pPr algn="l"/>
            <a:r>
              <a:rPr lang="zh-TW" sz="3600" dirty="0">
                <a:solidFill>
                  <a:srgbClr val="FFFFFF"/>
                </a:solidFill>
                <a:latin typeface="Avenir Next LT Pro"/>
                <a:ea typeface="新細明體"/>
                <a:cs typeface="Calibri"/>
              </a:rPr>
              <a:t>Machine Learning</a:t>
            </a:r>
            <a:r>
              <a:rPr lang="en-US" altLang="zh-TW" sz="3600" dirty="0">
                <a:solidFill>
                  <a:srgbClr val="FFFFFF"/>
                </a:solidFill>
                <a:latin typeface="Avenir Next LT Pro"/>
                <a:ea typeface="新細明體"/>
                <a:cs typeface="Calibri"/>
              </a:rPr>
              <a:t> in Computational Biology</a:t>
            </a:r>
            <a:endParaRPr lang="zh-TW" sz="3600" dirty="0">
              <a:solidFill>
                <a:srgbClr val="FFFFFF"/>
              </a:solidFill>
              <a:latin typeface="Avenir Next LT Pro"/>
              <a:ea typeface="新細明體"/>
              <a:cs typeface="Calibri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CD166156-7BDF-461E-A926-839911B13A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48401" y="4132729"/>
            <a:ext cx="5105400" cy="1178749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 algn="l"/>
            <a:r>
              <a:rPr lang="en-US" altLang="zh-TW" b="1" dirty="0">
                <a:solidFill>
                  <a:srgbClr val="FFFFFF"/>
                </a:solidFill>
                <a:ea typeface="新細明體"/>
                <a:cs typeface="Calibri"/>
              </a:rPr>
              <a:t>Group 1</a:t>
            </a:r>
            <a:endParaRPr lang="zh-TW" altLang="en-US" b="1" dirty="0">
              <a:solidFill>
                <a:srgbClr val="FFFFFF"/>
              </a:solidFill>
              <a:ea typeface="新細明體"/>
              <a:cs typeface="Calibri"/>
            </a:endParaRPr>
          </a:p>
          <a:p>
            <a:pPr algn="l"/>
            <a:r>
              <a:rPr lang="zh-TW" altLang="en-US" b="1" dirty="0">
                <a:solidFill>
                  <a:srgbClr val="FFFFFF"/>
                </a:solidFill>
                <a:ea typeface="新細明體"/>
                <a:cs typeface="Calibri"/>
              </a:rPr>
              <a:t>Members: 陳怡婕 林承霈 高玉旻</a:t>
            </a:r>
            <a:endParaRPr lang="en-US" altLang="zh-TW" b="1" dirty="0">
              <a:solidFill>
                <a:srgbClr val="FFFFFF"/>
              </a:solidFill>
              <a:ea typeface="新細明體"/>
              <a:cs typeface="Calibri"/>
            </a:endParaRPr>
          </a:p>
          <a:p>
            <a:pPr algn="l"/>
            <a:r>
              <a:rPr lang="zh-TW" altLang="en-US" b="1" dirty="0">
                <a:solidFill>
                  <a:srgbClr val="FFFFFF"/>
                </a:solidFill>
                <a:ea typeface="新細明體"/>
                <a:cs typeface="Calibri"/>
              </a:rPr>
              <a:t>Date: 2023/12/19</a:t>
            </a:r>
            <a:endParaRPr lang="en-US" altLang="zh-TW" b="1" dirty="0">
              <a:solidFill>
                <a:srgbClr val="FFFFFF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788139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D9F02F7E-95B2-5BCA-1F6C-6F18CD9C39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892" y="333381"/>
            <a:ext cx="11368217" cy="619123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BEC24EA-FA61-F251-0DE4-F94F57B2C1D1}"/>
              </a:ext>
            </a:extLst>
          </p:cNvPr>
          <p:cNvSpPr txBox="1"/>
          <p:nvPr/>
        </p:nvSpPr>
        <p:spPr>
          <a:xfrm>
            <a:off x="7978346" y="1161535"/>
            <a:ext cx="380382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hlinkClick r:id="rId4"/>
              </a:rPr>
              <a:t>https://bioinfo.usu.edu/profeatx/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238006E-2C9E-14A3-E7DD-C6F255B410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10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B6F4EB8-0A38-ECDC-F326-AFB44B30009D}"/>
              </a:ext>
            </a:extLst>
          </p:cNvPr>
          <p:cNvSpPr txBox="1"/>
          <p:nvPr/>
        </p:nvSpPr>
        <p:spPr>
          <a:xfrm>
            <a:off x="6096000" y="6535836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5"/>
              </a:rPr>
              <a:t>https://www.sciencedirect.com/science/article/pii/S2001037022006006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3128553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C9E236-8ACA-5201-DDFA-42395BC81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GitHub: from C++ -&gt; Python</a:t>
            </a:r>
          </a:p>
        </p:txBody>
      </p:sp>
      <p:pic>
        <p:nvPicPr>
          <p:cNvPr id="4" name="Picture 3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44B12D0A-EEDF-BA00-D735-C661ED3F8F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3726" y="2025870"/>
            <a:ext cx="10054107" cy="4086895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4E1A9D79-B18E-5184-2CFD-F6A28A78611F}"/>
              </a:ext>
            </a:extLst>
          </p:cNvPr>
          <p:cNvSpPr/>
          <p:nvPr/>
        </p:nvSpPr>
        <p:spPr>
          <a:xfrm>
            <a:off x="2718486" y="1907574"/>
            <a:ext cx="576648" cy="5766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508F4ED-D6BB-6300-2125-0C9F284F9422}"/>
              </a:ext>
            </a:extLst>
          </p:cNvPr>
          <p:cNvSpPr/>
          <p:nvPr/>
        </p:nvSpPr>
        <p:spPr>
          <a:xfrm>
            <a:off x="2718486" y="5439547"/>
            <a:ext cx="576648" cy="5766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FA229C2-BD88-BB85-FE4D-5DFC545927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6509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3621E1-C637-1392-0E72-4BE848A2ED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12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145F6DD-1821-F241-C5CB-6204E46359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0152" y="732718"/>
            <a:ext cx="8971696" cy="5392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212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15FD0A0-DAFC-021F-BB9F-FB19B4851F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>
                <a:latin typeface="Avenir Next LT Pro"/>
                <a:cs typeface="Calibri"/>
              </a:rPr>
              <a:t>Machine Learning</a:t>
            </a:r>
            <a:endParaRPr lang="zh-TW">
              <a:latin typeface="Avenir Next LT Pro"/>
            </a:endParaRPr>
          </a:p>
        </p:txBody>
      </p:sp>
      <p:graphicFrame>
        <p:nvGraphicFramePr>
          <p:cNvPr id="5" name="內容版面配置區 4">
            <a:extLst>
              <a:ext uri="{FF2B5EF4-FFF2-40B4-BE49-F238E27FC236}">
                <a16:creationId xmlns:a16="http://schemas.microsoft.com/office/drawing/2014/main" id="{855ADF6C-2919-98F5-BB2C-64A359489D2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87442369"/>
              </p:ext>
            </p:extLst>
          </p:nvPr>
        </p:nvGraphicFramePr>
        <p:xfrm>
          <a:off x="1291682" y="1932878"/>
          <a:ext cx="9621723" cy="39723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86216">
                  <a:extLst>
                    <a:ext uri="{9D8B030D-6E8A-4147-A177-3AD203B41FA5}">
                      <a16:colId xmlns:a16="http://schemas.microsoft.com/office/drawing/2014/main" val="1881542184"/>
                    </a:ext>
                  </a:extLst>
                </a:gridCol>
                <a:gridCol w="1391361">
                  <a:extLst>
                    <a:ext uri="{9D8B030D-6E8A-4147-A177-3AD203B41FA5}">
                      <a16:colId xmlns:a16="http://schemas.microsoft.com/office/drawing/2014/main" val="4122448042"/>
                    </a:ext>
                  </a:extLst>
                </a:gridCol>
                <a:gridCol w="1274678">
                  <a:extLst>
                    <a:ext uri="{9D8B030D-6E8A-4147-A177-3AD203B41FA5}">
                      <a16:colId xmlns:a16="http://schemas.microsoft.com/office/drawing/2014/main" val="2597955418"/>
                    </a:ext>
                  </a:extLst>
                </a:gridCol>
                <a:gridCol w="1399059">
                  <a:extLst>
                    <a:ext uri="{9D8B030D-6E8A-4147-A177-3AD203B41FA5}">
                      <a16:colId xmlns:a16="http://schemas.microsoft.com/office/drawing/2014/main" val="1211537398"/>
                    </a:ext>
                  </a:extLst>
                </a:gridCol>
                <a:gridCol w="1244838">
                  <a:extLst>
                    <a:ext uri="{9D8B030D-6E8A-4147-A177-3AD203B41FA5}">
                      <a16:colId xmlns:a16="http://schemas.microsoft.com/office/drawing/2014/main" val="3779058731"/>
                    </a:ext>
                  </a:extLst>
                </a:gridCol>
                <a:gridCol w="1325571">
                  <a:extLst>
                    <a:ext uri="{9D8B030D-6E8A-4147-A177-3AD203B41FA5}">
                      <a16:colId xmlns:a16="http://schemas.microsoft.com/office/drawing/2014/main" val="3527577260"/>
                    </a:ext>
                  </a:extLst>
                </a:gridCol>
              </a:tblGrid>
              <a:tr h="397240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TW" sz="1800" b="1" i="0" u="none" strike="noStrike" noProof="0" dirty="0">
                          <a:solidFill>
                            <a:srgbClr val="FFFFFF"/>
                          </a:solidFill>
                          <a:effectLst/>
                        </a:rPr>
                        <a:t>Encoding: EAAC</a:t>
                      </a:r>
                      <a:endParaRPr lang="zh-TW" sz="1800" b="1" i="0" u="none" strike="noStrike" noProof="0" dirty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>
                    <a:lnL w="111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1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1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1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4DC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af-ZA" altLang="zh-TW" sz="1800" b="1" i="0" dirty="0">
                          <a:solidFill>
                            <a:srgbClr val="FFFFFF"/>
                          </a:solidFill>
                          <a:effectLst/>
                          <a:ea typeface="Avenir Next LT Pro" panose="020B0504020202020204" pitchFamily="34" charset="0"/>
                        </a:rPr>
                        <a:t>Sn</a:t>
                      </a:r>
                      <a:endParaRPr lang="af-ZA" altLang="zh-TW" b="1" i="0" dirty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>
                    <a:lnL w="111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1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1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1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4DC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af-ZA" altLang="zh-TW" sz="1800" b="1" i="0" err="1">
                          <a:solidFill>
                            <a:srgbClr val="FFFFFF"/>
                          </a:solidFill>
                          <a:effectLst/>
                          <a:latin typeface="Avenir Next LT Pro"/>
                        </a:rPr>
                        <a:t>Sp</a:t>
                      </a:r>
                      <a:endParaRPr lang="af-ZA" b="1" i="0" err="1">
                        <a:solidFill>
                          <a:srgbClr val="FFFFFF"/>
                        </a:solidFill>
                        <a:effectLst/>
                        <a:latin typeface="Avenir Next LT Pro"/>
                      </a:endParaRPr>
                    </a:p>
                  </a:txBody>
                  <a:tcPr>
                    <a:lnL w="111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1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1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1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4DC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af-ZA" altLang="zh-TW" sz="1800" b="1" i="0" err="1">
                          <a:solidFill>
                            <a:srgbClr val="FFFFFF"/>
                          </a:solidFill>
                          <a:effectLst/>
                          <a:latin typeface="Avenir Next LT Pro"/>
                        </a:rPr>
                        <a:t>Acc</a:t>
                      </a:r>
                      <a:endParaRPr lang="af-ZA" b="1" i="0" err="1">
                        <a:solidFill>
                          <a:srgbClr val="FFFFFF"/>
                        </a:solidFill>
                        <a:effectLst/>
                        <a:latin typeface="Avenir Next LT Pro"/>
                      </a:endParaRPr>
                    </a:p>
                  </a:txBody>
                  <a:tcPr>
                    <a:lnL w="111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1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1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1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4DC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af-ZA" altLang="zh-TW" sz="1800" b="1" i="0" err="1">
                          <a:solidFill>
                            <a:srgbClr val="FFFFFF"/>
                          </a:solidFill>
                          <a:effectLst/>
                          <a:latin typeface="Avenir Next LT Pro"/>
                        </a:rPr>
                        <a:t>Mcc</a:t>
                      </a:r>
                      <a:endParaRPr lang="af-ZA" b="1" i="0" err="1">
                        <a:solidFill>
                          <a:srgbClr val="FFFFFF"/>
                        </a:solidFill>
                        <a:effectLst/>
                        <a:latin typeface="Avenir Next LT Pro"/>
                      </a:endParaRPr>
                    </a:p>
                  </a:txBody>
                  <a:tcPr>
                    <a:lnL w="111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1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1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1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4DC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af-ZA" altLang="zh-TW" sz="1800" b="1" i="0" dirty="0">
                          <a:solidFill>
                            <a:srgbClr val="FFFFFF"/>
                          </a:solidFill>
                          <a:effectLst/>
                          <a:latin typeface="Avenir Next LT Pro"/>
                        </a:rPr>
                        <a:t>AUC</a:t>
                      </a:r>
                      <a:endParaRPr lang="af-ZA" b="1" i="0" dirty="0">
                        <a:solidFill>
                          <a:srgbClr val="FFFFFF"/>
                        </a:solidFill>
                        <a:effectLst/>
                        <a:latin typeface="Avenir Next LT Pro"/>
                      </a:endParaRPr>
                    </a:p>
                  </a:txBody>
                  <a:tcPr>
                    <a:lnL w="111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1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1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1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4DC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3766112"/>
                  </a:ext>
                </a:extLst>
              </a:tr>
              <a:tr h="397240">
                <a:tc>
                  <a:txBody>
                    <a:bodyPr/>
                    <a:lstStyle/>
                    <a:p>
                      <a:pPr algn="l" fontAlgn="base"/>
                      <a:r>
                        <a:rPr lang="af-ZA" altLang="zh-TW" sz="1800" b="0" i="0" dirty="0">
                          <a:solidFill>
                            <a:srgbClr val="000000"/>
                          </a:solidFill>
                          <a:effectLst/>
                          <a:latin typeface="Avenir Next LT Pro"/>
                        </a:rPr>
                        <a:t>SVC</a:t>
                      </a:r>
                      <a:endParaRPr lang="af-ZA" b="0" i="0" dirty="0">
                        <a:solidFill>
                          <a:srgbClr val="000000"/>
                        </a:solidFill>
                        <a:effectLst/>
                        <a:latin typeface="Avenir Next LT Pro"/>
                      </a:endParaRPr>
                    </a:p>
                  </a:txBody>
                  <a:tcPr>
                    <a:lnL w="111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1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1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1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D0E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altLang="zh-TW" sz="1800" b="0" i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0.644</a:t>
                      </a:r>
                      <a:endParaRPr lang="zh-TW" altLang="en-US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lnL w="111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1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1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1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D0E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altLang="zh-TW" sz="1800" b="0" i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0.673</a:t>
                      </a:r>
                      <a:endParaRPr lang="zh-TW" altLang="en-US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lnL w="111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1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1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1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D0E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altLang="zh-TW" sz="1800" b="0" i="0" dirty="0">
                          <a:solidFill>
                            <a:srgbClr val="000000"/>
                          </a:solidFill>
                          <a:effectLst/>
                          <a:latin typeface="Avenir Next LT Pro"/>
                        </a:rPr>
                        <a:t>0.658</a:t>
                      </a:r>
                      <a:endParaRPr lang="zh-TW" altLang="en-US" b="0" i="0" dirty="0">
                        <a:solidFill>
                          <a:srgbClr val="000000"/>
                        </a:solidFill>
                        <a:effectLst/>
                        <a:latin typeface="Avenir Next LT Pro"/>
                      </a:endParaRPr>
                    </a:p>
                  </a:txBody>
                  <a:tcPr>
                    <a:lnL w="111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1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1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1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D0E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altLang="zh-TW" sz="1800" b="0" i="0" dirty="0">
                          <a:solidFill>
                            <a:srgbClr val="000000"/>
                          </a:solidFill>
                          <a:effectLst/>
                          <a:latin typeface="Avenir Next LT Pro"/>
                        </a:rPr>
                        <a:t>0.317</a:t>
                      </a:r>
                      <a:endParaRPr lang="zh-TW" altLang="en-US" b="0" i="0" dirty="0">
                        <a:solidFill>
                          <a:srgbClr val="000000"/>
                        </a:solidFill>
                        <a:effectLst/>
                        <a:latin typeface="Avenir Next LT Pro"/>
                      </a:endParaRPr>
                    </a:p>
                  </a:txBody>
                  <a:tcPr>
                    <a:lnL w="111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1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1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1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D0E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altLang="zh-TW" sz="1800" b="0" i="0" dirty="0">
                          <a:solidFill>
                            <a:srgbClr val="000000"/>
                          </a:solidFill>
                          <a:effectLst/>
                          <a:latin typeface="Avenir Next LT Pro"/>
                        </a:rPr>
                        <a:t>0.714</a:t>
                      </a:r>
                      <a:endParaRPr lang="zh-TW" altLang="en-US" b="0" i="0" dirty="0">
                        <a:solidFill>
                          <a:srgbClr val="000000"/>
                        </a:solidFill>
                        <a:effectLst/>
                        <a:latin typeface="Avenir Next LT Pro"/>
                      </a:endParaRPr>
                    </a:p>
                  </a:txBody>
                  <a:tcPr>
                    <a:lnL w="111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1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1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1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D0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2263241"/>
                  </a:ext>
                </a:extLst>
              </a:tr>
              <a:tr h="397239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af-ZA" altLang="zh-TW" sz="1800" b="0" i="0" dirty="0">
                          <a:solidFill>
                            <a:srgbClr val="000000"/>
                          </a:solidFill>
                          <a:effectLst/>
                          <a:latin typeface="Avenir Next LT Pro"/>
                        </a:rPr>
                        <a:t>Decision </a:t>
                      </a:r>
                    </a:p>
                  </a:txBody>
                  <a:tcPr>
                    <a:lnL w="11106">
                      <a:solidFill>
                        <a:srgbClr val="FFFFFF"/>
                      </a:solidFill>
                    </a:lnL>
                    <a:lnR w="11106">
                      <a:solidFill>
                        <a:srgbClr val="FFFFFF"/>
                      </a:solidFill>
                    </a:lnR>
                    <a:lnT w="11106">
                      <a:solidFill>
                        <a:srgbClr val="FFFFFF"/>
                      </a:solidFill>
                    </a:lnT>
                    <a:lnB w="11106">
                      <a:solidFill>
                        <a:srgbClr val="FFFFFF"/>
                      </a:solidFill>
                    </a:lnB>
                    <a:solidFill>
                      <a:srgbClr val="E3D0E9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altLang="zh-TW" sz="1800" b="0" i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0.593</a:t>
                      </a:r>
                    </a:p>
                  </a:txBody>
                  <a:tcPr>
                    <a:lnL w="11106">
                      <a:solidFill>
                        <a:srgbClr val="FFFFFF"/>
                      </a:solidFill>
                    </a:lnL>
                    <a:lnR w="11106">
                      <a:solidFill>
                        <a:srgbClr val="FFFFFF"/>
                      </a:solidFill>
                    </a:lnR>
                    <a:lnT w="11106">
                      <a:solidFill>
                        <a:srgbClr val="FFFFFF"/>
                      </a:solidFill>
                    </a:lnT>
                    <a:lnB w="11106">
                      <a:solidFill>
                        <a:srgbClr val="FFFFFF"/>
                      </a:solidFill>
                    </a:lnB>
                    <a:solidFill>
                      <a:srgbClr val="E3D0E9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altLang="zh-TW" sz="1800" b="0" i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0.632</a:t>
                      </a:r>
                    </a:p>
                  </a:txBody>
                  <a:tcPr>
                    <a:lnL w="11106">
                      <a:solidFill>
                        <a:srgbClr val="FFFFFF"/>
                      </a:solidFill>
                    </a:lnL>
                    <a:lnR w="11106">
                      <a:solidFill>
                        <a:srgbClr val="FFFFFF"/>
                      </a:solidFill>
                    </a:lnR>
                    <a:lnT w="11106">
                      <a:solidFill>
                        <a:srgbClr val="FFFFFF"/>
                      </a:solidFill>
                    </a:lnT>
                    <a:lnB w="11106">
                      <a:solidFill>
                        <a:srgbClr val="FFFFFF"/>
                      </a:solidFill>
                    </a:lnB>
                    <a:solidFill>
                      <a:srgbClr val="E3D0E9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altLang="zh-TW" sz="1800" b="0" i="0" dirty="0">
                          <a:solidFill>
                            <a:srgbClr val="000000"/>
                          </a:solidFill>
                          <a:effectLst/>
                          <a:latin typeface="Avenir Next LT Pro"/>
                        </a:rPr>
                        <a:t>0.613</a:t>
                      </a:r>
                    </a:p>
                  </a:txBody>
                  <a:tcPr>
                    <a:lnL w="11106">
                      <a:solidFill>
                        <a:srgbClr val="FFFFFF"/>
                      </a:solidFill>
                    </a:lnL>
                    <a:lnR w="11106">
                      <a:solidFill>
                        <a:srgbClr val="FFFFFF"/>
                      </a:solidFill>
                    </a:lnR>
                    <a:lnT w="11106">
                      <a:solidFill>
                        <a:srgbClr val="FFFFFF"/>
                      </a:solidFill>
                    </a:lnT>
                    <a:lnB w="11106">
                      <a:solidFill>
                        <a:srgbClr val="FFFFFF"/>
                      </a:solidFill>
                    </a:lnB>
                    <a:solidFill>
                      <a:srgbClr val="E3D0E9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altLang="zh-TW" sz="1800" b="0" i="0" dirty="0">
                          <a:solidFill>
                            <a:srgbClr val="000000"/>
                          </a:solidFill>
                          <a:effectLst/>
                          <a:latin typeface="Avenir Next LT Pro"/>
                        </a:rPr>
                        <a:t>0.226</a:t>
                      </a:r>
                    </a:p>
                  </a:txBody>
                  <a:tcPr>
                    <a:lnL w="11106">
                      <a:solidFill>
                        <a:srgbClr val="FFFFFF"/>
                      </a:solidFill>
                    </a:lnL>
                    <a:lnR w="11106">
                      <a:solidFill>
                        <a:srgbClr val="FFFFFF"/>
                      </a:solidFill>
                    </a:lnR>
                    <a:lnT w="11106">
                      <a:solidFill>
                        <a:srgbClr val="FFFFFF"/>
                      </a:solidFill>
                    </a:lnT>
                    <a:lnB w="11106">
                      <a:solidFill>
                        <a:srgbClr val="FFFFFF"/>
                      </a:solidFill>
                    </a:lnB>
                    <a:solidFill>
                      <a:srgbClr val="E3D0E9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altLang="zh-TW" sz="1800" b="0" i="0" dirty="0">
                          <a:solidFill>
                            <a:srgbClr val="000000"/>
                          </a:solidFill>
                          <a:effectLst/>
                          <a:latin typeface="Avenir Next LT Pro"/>
                        </a:rPr>
                        <a:t>0.800</a:t>
                      </a:r>
                    </a:p>
                  </a:txBody>
                  <a:tcPr>
                    <a:lnL w="11106">
                      <a:solidFill>
                        <a:srgbClr val="FFFFFF"/>
                      </a:solidFill>
                    </a:lnL>
                    <a:lnR w="11106">
                      <a:solidFill>
                        <a:srgbClr val="FFFFFF"/>
                      </a:solidFill>
                    </a:lnR>
                    <a:lnT w="11106">
                      <a:solidFill>
                        <a:srgbClr val="FFFFFF"/>
                      </a:solidFill>
                    </a:lnT>
                    <a:lnB w="11106">
                      <a:solidFill>
                        <a:srgbClr val="FFFFFF"/>
                      </a:solidFill>
                    </a:lnB>
                    <a:solidFill>
                      <a:srgbClr val="E3D0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6254417"/>
                  </a:ext>
                </a:extLst>
              </a:tr>
              <a:tr h="397240">
                <a:tc>
                  <a:txBody>
                    <a:bodyPr/>
                    <a:lstStyle/>
                    <a:p>
                      <a:pPr algn="l" fontAlgn="base"/>
                      <a:r>
                        <a:rPr lang="af-ZA" altLang="zh-TW" sz="1800" b="0" i="0" dirty="0">
                          <a:solidFill>
                            <a:srgbClr val="000000"/>
                          </a:solidFill>
                          <a:effectLst/>
                          <a:latin typeface="Avenir Next LT Pro"/>
                        </a:rPr>
                        <a:t>RF </a:t>
                      </a:r>
                      <a:r>
                        <a:rPr lang="af-ZA" sz="1800" b="0" i="0" u="none" strike="noStrike" noProof="0" dirty="0" err="1">
                          <a:solidFill>
                            <a:srgbClr val="000000"/>
                          </a:solidFill>
                          <a:effectLst/>
                        </a:rPr>
                        <a:t>classifier</a:t>
                      </a:r>
                      <a:endParaRPr lang="af-ZA" b="0" i="0" u="none" strike="noStrike" noProof="0" dirty="0" err="1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lnL w="111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1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1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1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E9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altLang="zh-TW" sz="1800" b="0" i="0" dirty="0">
                          <a:solidFill>
                            <a:srgbClr val="000000"/>
                          </a:solidFill>
                          <a:effectLst/>
                          <a:latin typeface="Avenir Next LT Pro"/>
                        </a:rPr>
                        <a:t>0.712</a:t>
                      </a:r>
                      <a:endParaRPr lang="zh-TW" altLang="en-US" b="0" i="0" dirty="0">
                        <a:solidFill>
                          <a:srgbClr val="000000"/>
                        </a:solidFill>
                        <a:effectLst/>
                        <a:latin typeface="Avenir Next LT Pro"/>
                      </a:endParaRPr>
                    </a:p>
                  </a:txBody>
                  <a:tcPr>
                    <a:lnL w="111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1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1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1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E9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altLang="zh-TW" sz="1800" b="0" i="0" dirty="0">
                          <a:solidFill>
                            <a:srgbClr val="000000"/>
                          </a:solidFill>
                          <a:effectLst/>
                          <a:latin typeface="Avenir Next LT Pro"/>
                        </a:rPr>
                        <a:t>0.711</a:t>
                      </a:r>
                      <a:endParaRPr lang="zh-TW" altLang="en-US" b="0" i="0" dirty="0">
                        <a:solidFill>
                          <a:srgbClr val="000000"/>
                        </a:solidFill>
                        <a:effectLst/>
                        <a:latin typeface="Avenir Next LT Pro"/>
                      </a:endParaRPr>
                    </a:p>
                  </a:txBody>
                  <a:tcPr>
                    <a:lnL w="111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1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1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1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E9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altLang="zh-TW" sz="1800" b="0" i="0" dirty="0">
                          <a:solidFill>
                            <a:srgbClr val="000000"/>
                          </a:solidFill>
                          <a:effectLst/>
                          <a:latin typeface="Avenir Next LT Pro"/>
                        </a:rPr>
                        <a:t>0.711</a:t>
                      </a:r>
                      <a:endParaRPr lang="zh-TW" altLang="en-US" b="0" i="0" dirty="0">
                        <a:solidFill>
                          <a:srgbClr val="000000"/>
                        </a:solidFill>
                        <a:effectLst/>
                        <a:latin typeface="Avenir Next LT Pro"/>
                      </a:endParaRPr>
                    </a:p>
                  </a:txBody>
                  <a:tcPr>
                    <a:lnL w="111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1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1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1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E9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altLang="zh-TW" sz="1800" b="0" i="0" dirty="0">
                          <a:solidFill>
                            <a:srgbClr val="000000"/>
                          </a:solidFill>
                          <a:effectLst/>
                          <a:latin typeface="Avenir Next LT Pro"/>
                        </a:rPr>
                        <a:t>0.423</a:t>
                      </a:r>
                      <a:endParaRPr lang="zh-TW" altLang="en-US" b="0" i="0" dirty="0">
                        <a:solidFill>
                          <a:srgbClr val="000000"/>
                        </a:solidFill>
                        <a:effectLst/>
                        <a:latin typeface="Avenir Next LT Pro"/>
                      </a:endParaRPr>
                    </a:p>
                  </a:txBody>
                  <a:tcPr>
                    <a:lnL w="111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1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1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1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E9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altLang="zh-TW" sz="1800" b="0" i="0" dirty="0">
                          <a:solidFill>
                            <a:srgbClr val="000000"/>
                          </a:solidFill>
                          <a:effectLst/>
                          <a:latin typeface="Avenir Next LT Pro"/>
                        </a:rPr>
                        <a:t>0.760</a:t>
                      </a:r>
                      <a:endParaRPr lang="zh-TW" altLang="en-US" b="0" i="0" dirty="0">
                        <a:solidFill>
                          <a:srgbClr val="000000"/>
                        </a:solidFill>
                        <a:effectLst/>
                        <a:latin typeface="Avenir Next LT Pro"/>
                      </a:endParaRPr>
                    </a:p>
                  </a:txBody>
                  <a:tcPr>
                    <a:lnL w="111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1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1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1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E9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3177633"/>
                  </a:ext>
                </a:extLst>
              </a:tr>
              <a:tr h="397240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venir Next LT Pro"/>
                        </a:rPr>
                        <a:t>MLP </a:t>
                      </a:r>
                      <a:r>
                        <a:rPr lang="en-US" sz="1800" b="0" i="0" u="none" strike="noStrike" noProof="0" dirty="0">
                          <a:solidFill>
                            <a:srgbClr val="000000"/>
                          </a:solidFill>
                          <a:effectLst/>
                        </a:rPr>
                        <a:t>classifier</a:t>
                      </a:r>
                      <a:endParaRPr lang="en-US" b="0" i="0" dirty="0" err="1">
                        <a:solidFill>
                          <a:srgbClr val="000000"/>
                        </a:solidFill>
                        <a:effectLst/>
                        <a:latin typeface="Avenir Next LT Pro"/>
                      </a:endParaRPr>
                    </a:p>
                  </a:txBody>
                  <a:tcPr>
                    <a:lnL w="111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1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1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1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D0E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altLang="zh-TW" sz="1800" b="0" i="0" dirty="0">
                          <a:solidFill>
                            <a:srgbClr val="000000"/>
                          </a:solidFill>
                          <a:effectLst/>
                          <a:latin typeface="Avenir Next LT Pro"/>
                        </a:rPr>
                        <a:t>0.639</a:t>
                      </a:r>
                    </a:p>
                  </a:txBody>
                  <a:tcPr>
                    <a:lnL w="111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1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1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1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D0E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altLang="zh-TW" sz="1800" b="0" i="0" dirty="0">
                          <a:solidFill>
                            <a:srgbClr val="000000"/>
                          </a:solidFill>
                          <a:effectLst/>
                          <a:latin typeface="Avenir Next LT Pro"/>
                        </a:rPr>
                        <a:t>0.663</a:t>
                      </a:r>
                    </a:p>
                  </a:txBody>
                  <a:tcPr>
                    <a:lnL w="111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1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1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1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D0E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altLang="zh-TW" sz="1800" b="0" i="0" dirty="0">
                          <a:solidFill>
                            <a:srgbClr val="000000"/>
                          </a:solidFill>
                          <a:effectLst/>
                          <a:latin typeface="Avenir Next LT Pro"/>
                        </a:rPr>
                        <a:t>0.649</a:t>
                      </a:r>
                    </a:p>
                  </a:txBody>
                  <a:tcPr>
                    <a:lnL w="111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1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1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1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D0E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altLang="zh-TW" sz="1800" b="0" i="0" dirty="0">
                          <a:solidFill>
                            <a:srgbClr val="000000"/>
                          </a:solidFill>
                          <a:effectLst/>
                          <a:latin typeface="Avenir Next LT Pro"/>
                        </a:rPr>
                        <a:t>0.297</a:t>
                      </a:r>
                    </a:p>
                  </a:txBody>
                  <a:tcPr>
                    <a:lnL w="111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1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1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1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D0E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altLang="zh-TW" sz="1800" b="0" i="0" dirty="0">
                          <a:solidFill>
                            <a:srgbClr val="000000"/>
                          </a:solidFill>
                          <a:effectLst/>
                          <a:latin typeface="Avenir Next LT Pro"/>
                        </a:rPr>
                        <a:t>0.713</a:t>
                      </a:r>
                    </a:p>
                  </a:txBody>
                  <a:tcPr>
                    <a:lnL w="111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1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1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1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D0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8718336"/>
                  </a:ext>
                </a:extLst>
              </a:tr>
              <a:tr h="397240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venir Next LT Pro"/>
                        </a:rPr>
                        <a:t>XGBoost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venir Next LT Pro"/>
                        </a:rPr>
                        <a:t> </a:t>
                      </a:r>
                      <a:r>
                        <a:rPr lang="en-US" sz="1800" b="0" i="0" u="none" strike="noStrike" noProof="0" dirty="0">
                          <a:solidFill>
                            <a:srgbClr val="000000"/>
                          </a:solidFill>
                          <a:effectLst/>
                        </a:rPr>
                        <a:t>classifier</a:t>
                      </a:r>
                      <a:endParaRPr lang="en-US" b="0" i="0" dirty="0" err="1">
                        <a:solidFill>
                          <a:srgbClr val="000000"/>
                        </a:solidFill>
                        <a:effectLst/>
                        <a:latin typeface="Avenir Next LT Pro"/>
                      </a:endParaRPr>
                    </a:p>
                  </a:txBody>
                  <a:tcPr>
                    <a:lnL w="111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1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1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1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E9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altLang="zh-TW" sz="1800" b="0" i="0" dirty="0">
                          <a:solidFill>
                            <a:srgbClr val="000000"/>
                          </a:solidFill>
                          <a:effectLst/>
                          <a:latin typeface="Avenir Next LT Pro"/>
                        </a:rPr>
                        <a:t>0.702</a:t>
                      </a:r>
                      <a:endParaRPr lang="zh-TW" altLang="en-US" b="0" i="0" dirty="0">
                        <a:solidFill>
                          <a:srgbClr val="000000"/>
                        </a:solidFill>
                        <a:effectLst/>
                        <a:latin typeface="Avenir Next LT Pro"/>
                      </a:endParaRPr>
                    </a:p>
                  </a:txBody>
                  <a:tcPr>
                    <a:lnL w="111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1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1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1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E9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altLang="zh-TW" sz="1800" b="0" i="0" dirty="0">
                          <a:solidFill>
                            <a:srgbClr val="000000"/>
                          </a:solidFill>
                          <a:effectLst/>
                          <a:latin typeface="Avenir Next LT Pro"/>
                        </a:rPr>
                        <a:t>0.743</a:t>
                      </a:r>
                      <a:endParaRPr lang="zh-TW" altLang="en-US" b="0" i="0" dirty="0">
                        <a:solidFill>
                          <a:srgbClr val="000000"/>
                        </a:solidFill>
                        <a:effectLst/>
                        <a:latin typeface="Avenir Next LT Pro"/>
                      </a:endParaRPr>
                    </a:p>
                  </a:txBody>
                  <a:tcPr>
                    <a:lnL w="111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1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1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1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E9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altLang="zh-TW" sz="1800" b="0" i="0" dirty="0">
                          <a:solidFill>
                            <a:srgbClr val="000000"/>
                          </a:solidFill>
                          <a:effectLst/>
                          <a:latin typeface="Avenir Next LT Pro"/>
                        </a:rPr>
                        <a:t>0.723</a:t>
                      </a:r>
                      <a:endParaRPr lang="zh-TW" altLang="en-US" b="0" i="0" dirty="0">
                        <a:solidFill>
                          <a:srgbClr val="000000"/>
                        </a:solidFill>
                        <a:effectLst/>
                        <a:latin typeface="Avenir Next LT Pro"/>
                      </a:endParaRPr>
                    </a:p>
                  </a:txBody>
                  <a:tcPr>
                    <a:lnL w="111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1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1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1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E9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altLang="zh-TW" sz="1800" b="0" i="0" dirty="0">
                          <a:solidFill>
                            <a:srgbClr val="000000"/>
                          </a:solidFill>
                          <a:effectLst/>
                          <a:latin typeface="Avenir Next LT Pro"/>
                        </a:rPr>
                        <a:t>0.446</a:t>
                      </a:r>
                      <a:endParaRPr lang="zh-TW" altLang="en-US" b="0" i="0" dirty="0">
                        <a:solidFill>
                          <a:srgbClr val="000000"/>
                        </a:solidFill>
                        <a:effectLst/>
                        <a:latin typeface="Avenir Next LT Pro"/>
                      </a:endParaRPr>
                    </a:p>
                  </a:txBody>
                  <a:tcPr>
                    <a:lnL w="111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1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1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1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E9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altLang="zh-TW" sz="1800" b="0" i="0" dirty="0">
                          <a:solidFill>
                            <a:srgbClr val="000000"/>
                          </a:solidFill>
                          <a:effectLst/>
                          <a:latin typeface="Avenir Next LT Pro"/>
                        </a:rPr>
                        <a:t>0.800</a:t>
                      </a:r>
                      <a:endParaRPr lang="zh-TW" altLang="en-US" b="0" i="0" dirty="0">
                        <a:solidFill>
                          <a:srgbClr val="000000"/>
                        </a:solidFill>
                        <a:effectLst/>
                        <a:latin typeface="Avenir Next LT Pro"/>
                      </a:endParaRPr>
                    </a:p>
                  </a:txBody>
                  <a:tcPr>
                    <a:lnL w="111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1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1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1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E9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6566683"/>
                  </a:ext>
                </a:extLst>
              </a:tr>
              <a:tr h="397240">
                <a:tc>
                  <a:txBody>
                    <a:bodyPr/>
                    <a:lstStyle/>
                    <a:p>
                      <a:pPr algn="l" fontAlgn="base"/>
                      <a:r>
                        <a:rPr lang="af-ZA" altLang="zh-TW" sz="1800" b="0" i="0" dirty="0">
                          <a:solidFill>
                            <a:srgbClr val="000000"/>
                          </a:solidFill>
                          <a:effectLst/>
                          <a:latin typeface="Avenir Next LT Pro"/>
                        </a:rPr>
                        <a:t>GB </a:t>
                      </a:r>
                      <a:r>
                        <a:rPr lang="af-ZA" sz="1800" b="0" i="0" u="none" strike="noStrike" noProof="0" dirty="0" err="1">
                          <a:solidFill>
                            <a:srgbClr val="000000"/>
                          </a:solidFill>
                          <a:effectLst/>
                        </a:rPr>
                        <a:t>classifier</a:t>
                      </a:r>
                      <a:endParaRPr lang="af-ZA" b="0" i="0" dirty="0" err="1">
                        <a:solidFill>
                          <a:srgbClr val="000000"/>
                        </a:solidFill>
                        <a:effectLst/>
                        <a:latin typeface="Avenir Next LT Pro"/>
                      </a:endParaRPr>
                    </a:p>
                  </a:txBody>
                  <a:tcPr>
                    <a:lnL w="111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1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1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1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D0E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altLang="zh-TW" sz="1800" b="0" i="0" dirty="0">
                          <a:solidFill>
                            <a:srgbClr val="000000"/>
                          </a:solidFill>
                          <a:effectLst/>
                          <a:latin typeface="Avenir Next LT Pro"/>
                        </a:rPr>
                        <a:t>0.689</a:t>
                      </a:r>
                      <a:endParaRPr lang="zh-TW" altLang="en-US" b="0" i="0" dirty="0">
                        <a:solidFill>
                          <a:srgbClr val="000000"/>
                        </a:solidFill>
                        <a:effectLst/>
                        <a:latin typeface="Avenir Next LT Pro"/>
                      </a:endParaRPr>
                    </a:p>
                  </a:txBody>
                  <a:tcPr>
                    <a:lnL w="111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1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1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1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D0E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altLang="zh-TW" sz="1800" b="0" i="0" dirty="0">
                          <a:solidFill>
                            <a:srgbClr val="000000"/>
                          </a:solidFill>
                          <a:effectLst/>
                          <a:latin typeface="Avenir Next LT Pro"/>
                        </a:rPr>
                        <a:t>0.752</a:t>
                      </a:r>
                      <a:endParaRPr lang="zh-TW" altLang="en-US" b="0" i="0" dirty="0">
                        <a:solidFill>
                          <a:srgbClr val="000000"/>
                        </a:solidFill>
                        <a:effectLst/>
                        <a:latin typeface="Avenir Next LT Pro"/>
                      </a:endParaRPr>
                    </a:p>
                  </a:txBody>
                  <a:tcPr>
                    <a:lnL w="111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1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1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1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D0E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altLang="zh-TW" sz="1800" b="0" i="0" dirty="0">
                          <a:solidFill>
                            <a:srgbClr val="000000"/>
                          </a:solidFill>
                          <a:effectLst/>
                          <a:latin typeface="Avenir Next LT Pro"/>
                        </a:rPr>
                        <a:t>0.720</a:t>
                      </a:r>
                      <a:endParaRPr lang="zh-TW" altLang="en-US" b="0" i="0" dirty="0">
                        <a:solidFill>
                          <a:srgbClr val="000000"/>
                        </a:solidFill>
                        <a:effectLst/>
                        <a:latin typeface="Avenir Next LT Pro"/>
                      </a:endParaRPr>
                    </a:p>
                  </a:txBody>
                  <a:tcPr>
                    <a:lnL w="111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1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1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1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D0E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altLang="zh-TW" sz="1800" b="0" i="0" dirty="0">
                          <a:solidFill>
                            <a:srgbClr val="000000"/>
                          </a:solidFill>
                          <a:effectLst/>
                          <a:latin typeface="Avenir Next LT Pro"/>
                        </a:rPr>
                        <a:t>0.440</a:t>
                      </a:r>
                      <a:endParaRPr lang="zh-TW" altLang="en-US" b="0" i="0" dirty="0">
                        <a:solidFill>
                          <a:srgbClr val="000000"/>
                        </a:solidFill>
                        <a:effectLst/>
                        <a:latin typeface="Avenir Next LT Pro"/>
                      </a:endParaRPr>
                    </a:p>
                  </a:txBody>
                  <a:tcPr>
                    <a:lnL w="111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1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1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1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D0E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altLang="zh-TW" sz="1800" b="0" i="0" dirty="0">
                          <a:solidFill>
                            <a:srgbClr val="000000"/>
                          </a:solidFill>
                          <a:effectLst/>
                          <a:latin typeface="Avenir Next LT Pro"/>
                        </a:rPr>
                        <a:t>0.711</a:t>
                      </a:r>
                      <a:endParaRPr lang="zh-TW" altLang="en-US" b="0" i="0" dirty="0">
                        <a:solidFill>
                          <a:srgbClr val="000000"/>
                        </a:solidFill>
                        <a:effectLst/>
                        <a:latin typeface="Avenir Next LT Pro"/>
                      </a:endParaRPr>
                    </a:p>
                  </a:txBody>
                  <a:tcPr>
                    <a:lnL w="111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1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1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1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D0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1201599"/>
                  </a:ext>
                </a:extLst>
              </a:tr>
              <a:tr h="397240">
                <a:tc>
                  <a:txBody>
                    <a:bodyPr/>
                    <a:lstStyle/>
                    <a:p>
                      <a:pPr algn="l" fontAlgn="base"/>
                      <a:r>
                        <a:rPr lang="af-ZA" altLang="zh-TW" sz="1800" b="0" i="0" dirty="0">
                          <a:solidFill>
                            <a:srgbClr val="000000"/>
                          </a:solidFill>
                          <a:effectLst/>
                          <a:latin typeface="Avenir Next LT Pro"/>
                        </a:rPr>
                        <a:t>LGMB </a:t>
                      </a:r>
                      <a:r>
                        <a:rPr lang="af-ZA" sz="1800" b="0" i="0" u="none" strike="noStrike" noProof="0" dirty="0" err="1">
                          <a:solidFill>
                            <a:srgbClr val="000000"/>
                          </a:solidFill>
                          <a:effectLst/>
                        </a:rPr>
                        <a:t>classifier</a:t>
                      </a:r>
                      <a:endParaRPr lang="af-ZA" b="0" i="0" dirty="0" err="1">
                        <a:solidFill>
                          <a:srgbClr val="000000"/>
                        </a:solidFill>
                        <a:effectLst/>
                        <a:latin typeface="Avenir Next LT Pro"/>
                      </a:endParaRPr>
                    </a:p>
                  </a:txBody>
                  <a:tcPr>
                    <a:lnL w="111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1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1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1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E9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altLang="zh-TW" sz="1800" b="0" i="0" dirty="0">
                          <a:solidFill>
                            <a:srgbClr val="000000"/>
                          </a:solidFill>
                          <a:effectLst/>
                          <a:latin typeface="Avenir Next LT Pro"/>
                        </a:rPr>
                        <a:t>0.716</a:t>
                      </a:r>
                      <a:endParaRPr lang="zh-TW" altLang="en-US" b="0" i="0" dirty="0">
                        <a:solidFill>
                          <a:srgbClr val="000000"/>
                        </a:solidFill>
                        <a:effectLst/>
                        <a:latin typeface="Avenir Next LT Pro"/>
                      </a:endParaRPr>
                    </a:p>
                  </a:txBody>
                  <a:tcPr>
                    <a:lnL w="111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1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1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1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E9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altLang="zh-TW" sz="1800" b="0" i="0" dirty="0">
                          <a:solidFill>
                            <a:srgbClr val="000000"/>
                          </a:solidFill>
                          <a:effectLst/>
                          <a:latin typeface="Avenir Next LT Pro"/>
                        </a:rPr>
                        <a:t>0.740</a:t>
                      </a:r>
                      <a:endParaRPr lang="zh-TW" altLang="en-US" b="0" i="0" dirty="0">
                        <a:solidFill>
                          <a:srgbClr val="000000"/>
                        </a:solidFill>
                        <a:effectLst/>
                        <a:latin typeface="Avenir Next LT Pro"/>
                      </a:endParaRPr>
                    </a:p>
                  </a:txBody>
                  <a:tcPr>
                    <a:lnL w="111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1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1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1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E9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altLang="zh-TW" sz="1800" b="0" i="0" dirty="0">
                          <a:solidFill>
                            <a:srgbClr val="000000"/>
                          </a:solidFill>
                          <a:effectLst/>
                          <a:latin typeface="Avenir Next LT Pro"/>
                        </a:rPr>
                        <a:t>0.728</a:t>
                      </a:r>
                      <a:endParaRPr lang="zh-TW" altLang="en-US" b="0" i="0" dirty="0">
                        <a:solidFill>
                          <a:srgbClr val="000000"/>
                        </a:solidFill>
                        <a:effectLst/>
                        <a:latin typeface="Avenir Next LT Pro"/>
                      </a:endParaRPr>
                    </a:p>
                  </a:txBody>
                  <a:tcPr>
                    <a:lnL w="111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1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1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1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E9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altLang="zh-TW" sz="1800" b="0" i="0" dirty="0">
                          <a:solidFill>
                            <a:srgbClr val="000000"/>
                          </a:solidFill>
                          <a:effectLst/>
                          <a:latin typeface="Avenir Next LT Pro"/>
                        </a:rPr>
                        <a:t>0.456</a:t>
                      </a:r>
                      <a:endParaRPr lang="zh-TW" altLang="en-US" b="0" i="0" dirty="0">
                        <a:solidFill>
                          <a:srgbClr val="000000"/>
                        </a:solidFill>
                        <a:effectLst/>
                        <a:latin typeface="Avenir Next LT Pro"/>
                      </a:endParaRPr>
                    </a:p>
                  </a:txBody>
                  <a:tcPr>
                    <a:lnL w="111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1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1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1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E9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altLang="zh-TW" sz="1800" b="0" i="0" dirty="0">
                          <a:solidFill>
                            <a:srgbClr val="000000"/>
                          </a:solidFill>
                          <a:effectLst/>
                          <a:latin typeface="Avenir Next LT Pro"/>
                        </a:rPr>
                        <a:t>0.725</a:t>
                      </a:r>
                      <a:endParaRPr lang="zh-TW" altLang="en-US" b="0" i="0" dirty="0">
                        <a:solidFill>
                          <a:srgbClr val="000000"/>
                        </a:solidFill>
                        <a:effectLst/>
                        <a:latin typeface="Avenir Next LT Pro"/>
                      </a:endParaRPr>
                    </a:p>
                  </a:txBody>
                  <a:tcPr>
                    <a:lnL w="111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1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1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1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E9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3957315"/>
                  </a:ext>
                </a:extLst>
              </a:tr>
              <a:tr h="397240">
                <a:tc>
                  <a:txBody>
                    <a:bodyPr/>
                    <a:lstStyle/>
                    <a:p>
                      <a:pPr algn="l" fontAlgn="base"/>
                      <a:r>
                        <a:rPr lang="af-ZA" altLang="zh-TW" sz="1800" b="0" i="0" dirty="0">
                          <a:solidFill>
                            <a:srgbClr val="000000"/>
                          </a:solidFill>
                          <a:effectLst/>
                          <a:latin typeface="Avenir Next LT Pro"/>
                        </a:rPr>
                        <a:t>SGD </a:t>
                      </a:r>
                      <a:r>
                        <a:rPr lang="af-ZA" sz="1800" b="0" i="0" u="none" strike="noStrike" noProof="0" dirty="0" err="1">
                          <a:solidFill>
                            <a:srgbClr val="000000"/>
                          </a:solidFill>
                          <a:effectLst/>
                        </a:rPr>
                        <a:t>classifier</a:t>
                      </a:r>
                      <a:endParaRPr lang="af-ZA" b="0" i="0" dirty="0" err="1">
                        <a:solidFill>
                          <a:srgbClr val="000000"/>
                        </a:solidFill>
                        <a:effectLst/>
                        <a:latin typeface="Avenir Next LT Pro"/>
                      </a:endParaRPr>
                    </a:p>
                  </a:txBody>
                  <a:tcPr>
                    <a:lnL w="111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1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1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1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D0E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altLang="zh-TW" sz="1800" b="0" i="0" dirty="0">
                          <a:solidFill>
                            <a:srgbClr val="000000"/>
                          </a:solidFill>
                          <a:effectLst/>
                          <a:latin typeface="Avenir Next LT Pro"/>
                        </a:rPr>
                        <a:t>0.634</a:t>
                      </a:r>
                      <a:endParaRPr lang="zh-TW" altLang="en-US" b="0" i="0" dirty="0">
                        <a:solidFill>
                          <a:srgbClr val="000000"/>
                        </a:solidFill>
                        <a:effectLst/>
                        <a:latin typeface="Avenir Next LT Pro"/>
                      </a:endParaRPr>
                    </a:p>
                  </a:txBody>
                  <a:tcPr>
                    <a:lnL w="111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1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1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1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D0E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altLang="zh-TW" sz="1800" b="0" i="0" dirty="0">
                          <a:solidFill>
                            <a:srgbClr val="000000"/>
                          </a:solidFill>
                          <a:effectLst/>
                          <a:latin typeface="Avenir Next LT Pro"/>
                        </a:rPr>
                        <a:t>0.740</a:t>
                      </a:r>
                      <a:endParaRPr lang="zh-TW" altLang="en-US" b="0" i="0" dirty="0">
                        <a:solidFill>
                          <a:srgbClr val="000000"/>
                        </a:solidFill>
                        <a:effectLst/>
                        <a:latin typeface="Avenir Next LT Pro"/>
                      </a:endParaRPr>
                    </a:p>
                  </a:txBody>
                  <a:tcPr>
                    <a:lnL w="111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1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1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1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D0E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altLang="zh-TW" sz="1800" b="0" i="0" dirty="0">
                          <a:solidFill>
                            <a:srgbClr val="000000"/>
                          </a:solidFill>
                          <a:effectLst/>
                          <a:latin typeface="Avenir Next LT Pro"/>
                        </a:rPr>
                        <a:t>0.687</a:t>
                      </a:r>
                      <a:endParaRPr lang="zh-TW" altLang="en-US" b="0" i="0" dirty="0">
                        <a:solidFill>
                          <a:srgbClr val="000000"/>
                        </a:solidFill>
                        <a:effectLst/>
                        <a:latin typeface="Avenir Next LT Pro"/>
                      </a:endParaRPr>
                    </a:p>
                  </a:txBody>
                  <a:tcPr>
                    <a:lnL w="111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1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1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1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D0E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altLang="zh-TW" sz="1800" b="0" i="0" dirty="0">
                          <a:solidFill>
                            <a:srgbClr val="000000"/>
                          </a:solidFill>
                          <a:effectLst/>
                          <a:latin typeface="Avenir Next LT Pro"/>
                        </a:rPr>
                        <a:t>0.376</a:t>
                      </a:r>
                      <a:endParaRPr lang="zh-TW" altLang="en-US" b="0" i="0" dirty="0">
                        <a:solidFill>
                          <a:srgbClr val="000000"/>
                        </a:solidFill>
                        <a:effectLst/>
                        <a:latin typeface="Avenir Next LT Pro"/>
                      </a:endParaRPr>
                    </a:p>
                  </a:txBody>
                  <a:tcPr>
                    <a:lnL w="111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1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1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1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D0E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altLang="zh-TW" sz="1800" b="0" i="0" dirty="0">
                          <a:solidFill>
                            <a:srgbClr val="000000"/>
                          </a:solidFill>
                          <a:effectLst/>
                          <a:latin typeface="Avenir Next LT Pro"/>
                        </a:rPr>
                        <a:t>0.670</a:t>
                      </a:r>
                      <a:endParaRPr lang="zh-TW" altLang="en-US" b="0" i="0" dirty="0">
                        <a:solidFill>
                          <a:srgbClr val="000000"/>
                        </a:solidFill>
                        <a:effectLst/>
                        <a:latin typeface="Avenir Next LT Pro"/>
                      </a:endParaRPr>
                    </a:p>
                  </a:txBody>
                  <a:tcPr>
                    <a:lnL w="111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1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1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1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D0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6264180"/>
                  </a:ext>
                </a:extLst>
              </a:tr>
              <a:tr h="397240">
                <a:tc>
                  <a:txBody>
                    <a:bodyPr/>
                    <a:lstStyle/>
                    <a:p>
                      <a:pPr algn="l" fontAlgn="base"/>
                      <a:r>
                        <a:rPr lang="af-ZA" altLang="zh-TW" sz="1800" b="0" i="0" dirty="0">
                          <a:solidFill>
                            <a:srgbClr val="000000"/>
                          </a:solidFill>
                          <a:effectLst/>
                        </a:rPr>
                        <a:t>SVM-Fisher</a:t>
                      </a:r>
                    </a:p>
                  </a:txBody>
                  <a:tcPr>
                    <a:lnL w="111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1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1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1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E9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auto"/>
                      <a:r>
                        <a:rPr lang="zh-TW" altLang="en-US" sz="1800" b="0" i="0" dirty="0">
                          <a:solidFill>
                            <a:srgbClr val="000000"/>
                          </a:solidFill>
                          <a:effectLst/>
                          <a:ea typeface="Avenir Next LT Pro" panose="020B0504020202020204" pitchFamily="34" charset="0"/>
                        </a:rPr>
                        <a:t>0.670</a:t>
                      </a:r>
                    </a:p>
                  </a:txBody>
                  <a:tcPr>
                    <a:lnL w="111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1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1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1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E9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auto"/>
                      <a:r>
                        <a:rPr lang="zh-TW" altLang="en-US" sz="1800" b="0" i="0" dirty="0">
                          <a:solidFill>
                            <a:srgbClr val="000000"/>
                          </a:solidFill>
                          <a:effectLst/>
                          <a:ea typeface="Avenir Next LT Pro" panose="020B0504020202020204" pitchFamily="34" charset="0"/>
                        </a:rPr>
                        <a:t>0.652</a:t>
                      </a:r>
                    </a:p>
                  </a:txBody>
                  <a:tcPr>
                    <a:lnL w="111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1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1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1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E9F5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zh-TW" altLang="en-US" sz="1800" b="0" i="0" u="none" strike="noStrike" baseline="0" noProof="0" dirty="0">
                          <a:solidFill>
                            <a:srgbClr val="000000"/>
                          </a:solidFill>
                          <a:effectLst/>
                          <a:latin typeface="Avenir Next LT Pro"/>
                        </a:rPr>
                        <a:t>0.662</a:t>
                      </a:r>
                    </a:p>
                  </a:txBody>
                  <a:tcPr>
                    <a:lnL w="111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1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1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1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E9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auto"/>
                      <a:r>
                        <a:rPr lang="zh-TW" altLang="en-US" sz="1800" b="0" i="0" dirty="0">
                          <a:solidFill>
                            <a:srgbClr val="000000"/>
                          </a:solidFill>
                          <a:effectLst/>
                          <a:ea typeface="Avenir Next LT Pro" panose="020B0504020202020204" pitchFamily="34" charset="0"/>
                        </a:rPr>
                        <a:t>0.323</a:t>
                      </a:r>
                    </a:p>
                  </a:txBody>
                  <a:tcPr>
                    <a:lnL w="111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1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1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1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E9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auto"/>
                      <a:r>
                        <a:rPr lang="zh-TW" altLang="en-US" sz="1800" b="0" i="0" dirty="0">
                          <a:solidFill>
                            <a:srgbClr val="000000"/>
                          </a:solidFill>
                          <a:effectLst/>
                          <a:ea typeface="Avenir Next LT Pro" panose="020B0504020202020204" pitchFamily="34" charset="0"/>
                        </a:rPr>
                        <a:t>0.690</a:t>
                      </a:r>
                    </a:p>
                  </a:txBody>
                  <a:tcPr>
                    <a:lnL w="111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1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1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1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E9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3578323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565412-4038-BD6F-B582-67043E8F1B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13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BCD6209-A682-0A60-0B4E-6CC8CD868A78}"/>
              </a:ext>
            </a:extLst>
          </p:cNvPr>
          <p:cNvSpPr/>
          <p:nvPr/>
        </p:nvSpPr>
        <p:spPr>
          <a:xfrm>
            <a:off x="1150070" y="4675695"/>
            <a:ext cx="9973559" cy="3651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214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8BA1D6-2DA1-BF5E-6FA7-1C10DBD7BD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BCED52E-EE9B-6E28-138C-334F62B7B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>
                <a:latin typeface="Avenir Next LT Pro"/>
                <a:cs typeface="Calibri"/>
              </a:rPr>
              <a:t>Machine Learning</a:t>
            </a:r>
            <a:endParaRPr lang="zh-TW">
              <a:latin typeface="Avenir Next LT Pro"/>
            </a:endParaRPr>
          </a:p>
        </p:txBody>
      </p:sp>
      <p:pic>
        <p:nvPicPr>
          <p:cNvPr id="4" name="Picture 3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A751EAEE-C79C-C3D5-4118-336D344320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2302" y="1750025"/>
            <a:ext cx="7983829" cy="479826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E150B1B-F1C8-8BD3-83AF-834A54D28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14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5170ED9-3639-B399-9C27-B1D240D9B1BB}"/>
              </a:ext>
            </a:extLst>
          </p:cNvPr>
          <p:cNvSpPr/>
          <p:nvPr/>
        </p:nvSpPr>
        <p:spPr>
          <a:xfrm rot="5400000">
            <a:off x="5948312" y="3751869"/>
            <a:ext cx="2997723" cy="81070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1270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CF0A61A-46F1-093C-4E59-7D28B47EAE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latin typeface="Avenir Next LT Pro"/>
                <a:cs typeface="Calibri"/>
              </a:rPr>
              <a:t>Deep</a:t>
            </a:r>
            <a:r>
              <a:rPr lang="zh-TW">
                <a:latin typeface="Avenir Next LT Pro"/>
                <a:cs typeface="Calibri"/>
              </a:rPr>
              <a:t> Learning</a:t>
            </a:r>
            <a:endParaRPr lang="zh-TW">
              <a:latin typeface="Avenir Next LT Pro"/>
            </a:endParaRP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3F6EC2E7-18F6-EC75-A7FD-E9AE156E76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8127678"/>
              </p:ext>
            </p:extLst>
          </p:nvPr>
        </p:nvGraphicFramePr>
        <p:xfrm>
          <a:off x="2628871" y="1687880"/>
          <a:ext cx="6945322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7147">
                  <a:extLst>
                    <a:ext uri="{9D8B030D-6E8A-4147-A177-3AD203B41FA5}">
                      <a16:colId xmlns:a16="http://schemas.microsoft.com/office/drawing/2014/main" val="3984508097"/>
                    </a:ext>
                  </a:extLst>
                </a:gridCol>
                <a:gridCol w="992750">
                  <a:extLst>
                    <a:ext uri="{9D8B030D-6E8A-4147-A177-3AD203B41FA5}">
                      <a16:colId xmlns:a16="http://schemas.microsoft.com/office/drawing/2014/main" val="1981259613"/>
                    </a:ext>
                  </a:extLst>
                </a:gridCol>
                <a:gridCol w="920111">
                  <a:extLst>
                    <a:ext uri="{9D8B030D-6E8A-4147-A177-3AD203B41FA5}">
                      <a16:colId xmlns:a16="http://schemas.microsoft.com/office/drawing/2014/main" val="902653670"/>
                    </a:ext>
                  </a:extLst>
                </a:gridCol>
                <a:gridCol w="1009895">
                  <a:extLst>
                    <a:ext uri="{9D8B030D-6E8A-4147-A177-3AD203B41FA5}">
                      <a16:colId xmlns:a16="http://schemas.microsoft.com/office/drawing/2014/main" val="2069381623"/>
                    </a:ext>
                  </a:extLst>
                </a:gridCol>
                <a:gridCol w="898574">
                  <a:extLst>
                    <a:ext uri="{9D8B030D-6E8A-4147-A177-3AD203B41FA5}">
                      <a16:colId xmlns:a16="http://schemas.microsoft.com/office/drawing/2014/main" val="3827825660"/>
                    </a:ext>
                  </a:extLst>
                </a:gridCol>
                <a:gridCol w="956845">
                  <a:extLst>
                    <a:ext uri="{9D8B030D-6E8A-4147-A177-3AD203B41FA5}">
                      <a16:colId xmlns:a16="http://schemas.microsoft.com/office/drawing/2014/main" val="4216667638"/>
                    </a:ext>
                  </a:extLst>
                </a:gridCol>
              </a:tblGrid>
              <a:tr h="309101">
                <a:tc>
                  <a:txBody>
                    <a:bodyPr/>
                    <a:lstStyle/>
                    <a:p>
                      <a:pPr rtl="0" fontAlgn="base"/>
                      <a:r>
                        <a:rPr lang="en-US" sz="1800" b="1">
                          <a:solidFill>
                            <a:srgbClr val="FFFFFF"/>
                          </a:solidFill>
                          <a:effectLst/>
                          <a:latin typeface="Avenir Next LT Pro"/>
                        </a:rPr>
                        <a:t>Encoding: EAAC</a:t>
                      </a:r>
                      <a:endParaRPr lang="en-US" altLang="zh-TW" b="1">
                        <a:solidFill>
                          <a:srgbClr val="FFFFFF"/>
                        </a:solidFill>
                        <a:effectLst/>
                        <a:latin typeface="Avenir Next LT Pro"/>
                      </a:endParaRPr>
                    </a:p>
                  </a:txBody>
                  <a:tcPr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4DC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af-ZA" sz="1800" b="1">
                          <a:solidFill>
                            <a:srgbClr val="FFFFFF"/>
                          </a:solidFill>
                          <a:effectLst/>
                          <a:latin typeface="Avenir Next LT Pro"/>
                        </a:rPr>
                        <a:t>Sn</a:t>
                      </a:r>
                      <a:endParaRPr lang="af-ZA" b="1">
                        <a:solidFill>
                          <a:srgbClr val="FFFFFF"/>
                        </a:solidFill>
                        <a:effectLst/>
                        <a:latin typeface="Avenir Next LT Pro"/>
                      </a:endParaRPr>
                    </a:p>
                  </a:txBody>
                  <a:tcPr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4DC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af-ZA" sz="1800" b="1" err="1">
                          <a:solidFill>
                            <a:srgbClr val="FFFFFF"/>
                          </a:solidFill>
                          <a:effectLst/>
                          <a:latin typeface="Avenir Next LT Pro"/>
                        </a:rPr>
                        <a:t>Sp</a:t>
                      </a:r>
                      <a:endParaRPr lang="af-ZA" b="1" err="1">
                        <a:solidFill>
                          <a:srgbClr val="FFFFFF"/>
                        </a:solidFill>
                        <a:effectLst/>
                        <a:latin typeface="Avenir Next LT Pro"/>
                      </a:endParaRPr>
                    </a:p>
                  </a:txBody>
                  <a:tcPr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4DC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af-ZA" sz="1800" b="1" err="1">
                          <a:solidFill>
                            <a:srgbClr val="FFFFFF"/>
                          </a:solidFill>
                          <a:effectLst/>
                          <a:latin typeface="Avenir Next LT Pro"/>
                        </a:rPr>
                        <a:t>Acc</a:t>
                      </a:r>
                      <a:endParaRPr lang="af-ZA" b="1" err="1">
                        <a:solidFill>
                          <a:srgbClr val="FFFFFF"/>
                        </a:solidFill>
                        <a:effectLst/>
                        <a:latin typeface="Avenir Next LT Pro"/>
                      </a:endParaRPr>
                    </a:p>
                  </a:txBody>
                  <a:tcPr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4DC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af-ZA" sz="1800" b="1" err="1">
                          <a:solidFill>
                            <a:srgbClr val="FFFFFF"/>
                          </a:solidFill>
                          <a:effectLst/>
                          <a:latin typeface="Avenir Next LT Pro"/>
                        </a:rPr>
                        <a:t>Mcc</a:t>
                      </a:r>
                      <a:endParaRPr lang="af-ZA" b="1" err="1">
                        <a:solidFill>
                          <a:srgbClr val="FFFFFF"/>
                        </a:solidFill>
                        <a:effectLst/>
                        <a:latin typeface="Avenir Next LT Pro"/>
                      </a:endParaRPr>
                    </a:p>
                  </a:txBody>
                  <a:tcPr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4DC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af-ZA" sz="1800" b="1">
                          <a:solidFill>
                            <a:srgbClr val="FFFFFF"/>
                          </a:solidFill>
                          <a:effectLst/>
                          <a:latin typeface="Avenir Next LT Pro"/>
                        </a:rPr>
                        <a:t>AUC</a:t>
                      </a:r>
                      <a:endParaRPr lang="af-ZA" b="1">
                        <a:solidFill>
                          <a:srgbClr val="FFFFFF"/>
                        </a:solidFill>
                        <a:effectLst/>
                        <a:latin typeface="Avenir Next LT Pro"/>
                      </a:endParaRPr>
                    </a:p>
                  </a:txBody>
                  <a:tcPr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4DC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3812455"/>
                  </a:ext>
                </a:extLst>
              </a:tr>
              <a:tr h="309101">
                <a:tc>
                  <a:txBody>
                    <a:bodyPr/>
                    <a:lstStyle/>
                    <a:p>
                      <a:pPr rtl="0" fontAlgn="base"/>
                      <a:r>
                        <a:rPr lang="af-ZA" sz="1800">
                          <a:effectLst/>
                          <a:latin typeface="Avenir Next LT Pro"/>
                        </a:rPr>
                        <a:t>CNN</a:t>
                      </a:r>
                      <a:endParaRPr lang="af-ZA"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D0E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en-US" sz="1800">
                          <a:effectLst/>
                          <a:latin typeface="Avenir Next LT Pro"/>
                        </a:rPr>
                        <a:t>0.758</a:t>
                      </a:r>
                      <a:endParaRPr lang="en-US" altLang="zh-TW"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D0E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en-US" sz="1800">
                          <a:effectLst/>
                          <a:latin typeface="Avenir Next LT Pro"/>
                        </a:rPr>
                        <a:t>0.568</a:t>
                      </a:r>
                      <a:endParaRPr lang="en-US" altLang="zh-TW"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D0E9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buNone/>
                      </a:pPr>
                      <a:r>
                        <a:rPr lang="en-US" sz="1800">
                          <a:effectLst/>
                          <a:latin typeface="Avenir Next LT Pro"/>
                        </a:rPr>
                        <a:t>0.665</a:t>
                      </a:r>
                      <a:endParaRPr lang="en-US" altLang="zh-TW"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D0E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en-US" sz="1800">
                          <a:effectLst/>
                          <a:latin typeface="Avenir Next LT Pro"/>
                        </a:rPr>
                        <a:t>0.333</a:t>
                      </a:r>
                      <a:endParaRPr lang="en-US" altLang="zh-TW"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D0E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en-US" sz="1800">
                          <a:effectLst/>
                          <a:latin typeface="Avenir Next LT Pro"/>
                        </a:rPr>
                        <a:t>0.717</a:t>
                      </a:r>
                      <a:endParaRPr lang="en-US" altLang="zh-TW"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D0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6358822"/>
                  </a:ext>
                </a:extLst>
              </a:tr>
              <a:tr h="309101">
                <a:tc>
                  <a:txBody>
                    <a:bodyPr/>
                    <a:lstStyle/>
                    <a:p>
                      <a:pPr rtl="0" fontAlgn="base"/>
                      <a:r>
                        <a:rPr lang="af-ZA" sz="1800">
                          <a:effectLst/>
                          <a:latin typeface="Avenir Next LT Pro"/>
                        </a:rPr>
                        <a:t>RNN</a:t>
                      </a:r>
                    </a:p>
                  </a:txBody>
                  <a:tcPr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D0E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en-US" sz="1800">
                          <a:effectLst/>
                          <a:latin typeface="Avenir Next LT Pro"/>
                        </a:rPr>
                        <a:t>0.558</a:t>
                      </a:r>
                      <a:endParaRPr lang="en-US"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D0E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en-US" sz="1800">
                          <a:effectLst/>
                          <a:latin typeface="Avenir Next LT Pro"/>
                        </a:rPr>
                        <a:t>0.510</a:t>
                      </a:r>
                      <a:endParaRPr lang="en-US"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D0E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en-US" sz="1800">
                          <a:effectLst/>
                          <a:latin typeface="Avenir Next LT Pro"/>
                        </a:rPr>
                        <a:t>0.534</a:t>
                      </a:r>
                      <a:endParaRPr lang="en-US"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D0E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en-US" sz="1800">
                          <a:effectLst/>
                          <a:latin typeface="Avenir Next LT Pro"/>
                        </a:rPr>
                        <a:t>0.067</a:t>
                      </a:r>
                      <a:endParaRPr lang="en-US"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D0E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en-US" sz="1800">
                          <a:effectLst/>
                          <a:latin typeface="Avenir Next LT Pro"/>
                        </a:rPr>
                        <a:t>0.553</a:t>
                      </a:r>
                      <a:endParaRPr lang="en-US"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D0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5610263"/>
                  </a:ext>
                </a:extLst>
              </a:tr>
            </a:tbl>
          </a:graphicData>
        </a:graphic>
      </p:graphicFrame>
      <p:pic>
        <p:nvPicPr>
          <p:cNvPr id="3" name="Picture 2" descr="A graph of a graph with blue and orange bars&#10;&#10;Description automatically generated">
            <a:extLst>
              <a:ext uri="{FF2B5EF4-FFF2-40B4-BE49-F238E27FC236}">
                <a16:creationId xmlns:a16="http://schemas.microsoft.com/office/drawing/2014/main" id="{3ED1FD10-AAAD-A277-5C89-241F68EABB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3926" y="3057783"/>
            <a:ext cx="5824152" cy="351240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322051-48EE-6601-6620-5A742BA4C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2286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E9CE142-17AB-C145-93BE-5D128B2D2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Conclusion and Discussion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4B29079-61CB-A8F6-DF0E-7137FA127D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19762"/>
            <a:ext cx="10515600" cy="419576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The Best Model: </a:t>
            </a:r>
            <a:r>
              <a:rPr lang="en-US" b="1" dirty="0"/>
              <a:t>EAAC</a:t>
            </a:r>
            <a:r>
              <a:rPr lang="en-US" dirty="0"/>
              <a:t> + </a:t>
            </a:r>
            <a:r>
              <a:rPr lang="en-US" b="1" dirty="0"/>
              <a:t>LGMB</a:t>
            </a:r>
            <a:r>
              <a:rPr lang="en-US" dirty="0"/>
              <a:t> </a:t>
            </a:r>
          </a:p>
          <a:p>
            <a:r>
              <a:rPr lang="en-US" dirty="0"/>
              <a:t>Current model for more </a:t>
            </a:r>
            <a:r>
              <a:rPr lang="en-US" b="1" dirty="0"/>
              <a:t>comprehensive</a:t>
            </a:r>
            <a:r>
              <a:rPr lang="en-US" dirty="0"/>
              <a:t> work</a:t>
            </a:r>
          </a:p>
          <a:p>
            <a:r>
              <a:rPr lang="en-US" dirty="0"/>
              <a:t>Try "</a:t>
            </a:r>
            <a:r>
              <a:rPr lang="en-US" b="1" dirty="0"/>
              <a:t>Word Embedding</a:t>
            </a:r>
            <a:r>
              <a:rPr lang="en-US" dirty="0"/>
              <a:t>" Encoding Method + </a:t>
            </a:r>
            <a:r>
              <a:rPr lang="en-US" b="1" dirty="0"/>
              <a:t>Conv2D</a:t>
            </a:r>
            <a:r>
              <a:rPr lang="en-US" dirty="0"/>
              <a:t> 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232C786-EBF8-8652-CF38-B0BAFBECFB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80775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3E1A59-8DF7-1B96-55E7-597341EF2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7100" y="2083397"/>
            <a:ext cx="5257800" cy="2691205"/>
          </a:xfrm>
        </p:spPr>
        <p:txBody>
          <a:bodyPr>
            <a:normAutofit/>
          </a:bodyPr>
          <a:lstStyle/>
          <a:p>
            <a:r>
              <a:rPr lang="en-US" altLang="zh-TW" sz="7200" dirty="0"/>
              <a:t>Thank you</a:t>
            </a:r>
            <a:endParaRPr lang="en-US" sz="7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78C747-20D5-C285-68C9-0CC9B3926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9136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BF49D0C-2256-6E9A-2B90-8EC0FC93D4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Workflow</a:t>
            </a: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9D8C375F-41A1-6295-F945-34505445506F}"/>
              </a:ext>
            </a:extLst>
          </p:cNvPr>
          <p:cNvSpPr/>
          <p:nvPr/>
        </p:nvSpPr>
        <p:spPr>
          <a:xfrm>
            <a:off x="1393904" y="1691266"/>
            <a:ext cx="4609170" cy="2304585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CB9ABF3A-F8BF-136A-B6FD-509FBDF3FE96}"/>
              </a:ext>
            </a:extLst>
          </p:cNvPr>
          <p:cNvSpPr/>
          <p:nvPr/>
        </p:nvSpPr>
        <p:spPr>
          <a:xfrm>
            <a:off x="6161050" y="4144534"/>
            <a:ext cx="4609170" cy="2304585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E6487B5D-5AB1-9331-EDB4-B7310012A25F}"/>
              </a:ext>
            </a:extLst>
          </p:cNvPr>
          <p:cNvSpPr/>
          <p:nvPr/>
        </p:nvSpPr>
        <p:spPr>
          <a:xfrm>
            <a:off x="6161049" y="1681973"/>
            <a:ext cx="4609170" cy="2304585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EB14D927-9333-8B36-56D5-116FA838EB43}"/>
              </a:ext>
            </a:extLst>
          </p:cNvPr>
          <p:cNvSpPr/>
          <p:nvPr/>
        </p:nvSpPr>
        <p:spPr>
          <a:xfrm>
            <a:off x="1393904" y="4144534"/>
            <a:ext cx="4609170" cy="2304585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26DDD592-AE5E-8EF4-040D-2DF072DAB0F3}"/>
              </a:ext>
            </a:extLst>
          </p:cNvPr>
          <p:cNvSpPr txBox="1"/>
          <p:nvPr/>
        </p:nvSpPr>
        <p:spPr>
          <a:xfrm>
            <a:off x="1616927" y="1812072"/>
            <a:ext cx="208342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TW" altLang="en-US" b="1"/>
              <a:t>Data preparation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8833AB04-48EA-5C85-20DC-D5B14C82AD27}"/>
              </a:ext>
            </a:extLst>
          </p:cNvPr>
          <p:cNvSpPr txBox="1"/>
          <p:nvPr/>
        </p:nvSpPr>
        <p:spPr>
          <a:xfrm>
            <a:off x="6384073" y="1812072"/>
            <a:ext cx="208342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TW" altLang="en-US" b="1"/>
              <a:t>Encoding</a:t>
            </a:r>
            <a:endParaRPr lang="zh-TW" b="1"/>
          </a:p>
        </p:txBody>
      </p:sp>
      <p:pic>
        <p:nvPicPr>
          <p:cNvPr id="21" name="圖片 20" descr="一張含有 文字, 字型, 螢幕擷取畫面, 行 的圖片&#10;&#10;自動產生的描述">
            <a:extLst>
              <a:ext uri="{FF2B5EF4-FFF2-40B4-BE49-F238E27FC236}">
                <a16:creationId xmlns:a16="http://schemas.microsoft.com/office/drawing/2014/main" id="{4EB78D01-ADD2-C2C0-219E-BD49EF80F7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09" r="-107" b="63855"/>
          <a:stretch/>
        </p:blipFill>
        <p:spPr>
          <a:xfrm>
            <a:off x="1533293" y="2202482"/>
            <a:ext cx="4276639" cy="279699"/>
          </a:xfrm>
          <a:prstGeom prst="rect">
            <a:avLst/>
          </a:prstGeom>
        </p:spPr>
      </p:pic>
      <p:pic>
        <p:nvPicPr>
          <p:cNvPr id="22" name="圖片 21" descr="一張含有 字型, 文字, 行, 數字 的圖片&#10;&#10;自動產生的描述">
            <a:extLst>
              <a:ext uri="{FF2B5EF4-FFF2-40B4-BE49-F238E27FC236}">
                <a16:creationId xmlns:a16="http://schemas.microsoft.com/office/drawing/2014/main" id="{DF584126-C25D-DDA7-5364-0A31EAA6468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3636" b="-2273"/>
          <a:stretch/>
        </p:blipFill>
        <p:spPr>
          <a:xfrm>
            <a:off x="1760435" y="2845011"/>
            <a:ext cx="3735209" cy="269026"/>
          </a:xfrm>
          <a:prstGeom prst="rect">
            <a:avLst/>
          </a:prstGeom>
        </p:spPr>
      </p:pic>
      <p:sp>
        <p:nvSpPr>
          <p:cNvPr id="23" name="箭號: 向下 22">
            <a:extLst>
              <a:ext uri="{FF2B5EF4-FFF2-40B4-BE49-F238E27FC236}">
                <a16:creationId xmlns:a16="http://schemas.microsoft.com/office/drawing/2014/main" id="{5B1397D1-6934-1706-A6F2-95A69A9793E9}"/>
              </a:ext>
            </a:extLst>
          </p:cNvPr>
          <p:cNvSpPr/>
          <p:nvPr/>
        </p:nvSpPr>
        <p:spPr>
          <a:xfrm>
            <a:off x="3332391" y="2578706"/>
            <a:ext cx="185854" cy="213732"/>
          </a:xfrm>
          <a:prstGeom prst="downArrow">
            <a:avLst/>
          </a:prstGeom>
          <a:solidFill>
            <a:schemeClr val="tx2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6D798C32-6812-AC94-C123-F74259C830A7}"/>
              </a:ext>
            </a:extLst>
          </p:cNvPr>
          <p:cNvSpPr txBox="1"/>
          <p:nvPr/>
        </p:nvSpPr>
        <p:spPr>
          <a:xfrm>
            <a:off x="1612538" y="3288319"/>
            <a:ext cx="1693127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TW" altLang="en-US" sz="1600">
                <a:latin typeface="Calibri"/>
                <a:cs typeface="Calibri"/>
              </a:rPr>
              <a:t>Window size = 31</a:t>
            </a:r>
          </a:p>
          <a:p>
            <a:r>
              <a:rPr lang="zh-TW" altLang="en-US" sz="1600">
                <a:latin typeface="Calibri"/>
                <a:cs typeface="Calibri"/>
              </a:rPr>
              <a:t>CD-hit : 50 %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0960F365-E016-9E4B-C392-B5941BCF7A67}"/>
              </a:ext>
            </a:extLst>
          </p:cNvPr>
          <p:cNvSpPr txBox="1"/>
          <p:nvPr/>
        </p:nvSpPr>
        <p:spPr>
          <a:xfrm>
            <a:off x="6475945" y="2429589"/>
            <a:ext cx="406910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dirty="0">
                <a:latin typeface="Calibri"/>
                <a:ea typeface="+mn-lt"/>
                <a:cs typeface="+mn-lt"/>
              </a:rPr>
              <a:t>One-Hot, AAC, </a:t>
            </a:r>
            <a:r>
              <a:rPr lang="zh-TW" dirty="0">
                <a:latin typeface="Calibri"/>
                <a:ea typeface="+mn-lt"/>
                <a:cs typeface="+mn-lt"/>
              </a:rPr>
              <a:t>BINARY, BLOSUM62,</a:t>
            </a:r>
            <a:r>
              <a:rPr lang="zh-TW" altLang="en-US" dirty="0">
                <a:latin typeface="Calibri"/>
                <a:ea typeface="+mn-lt"/>
                <a:cs typeface="+mn-lt"/>
              </a:rPr>
              <a:t> </a:t>
            </a:r>
            <a:r>
              <a:rPr lang="zh-TW" dirty="0">
                <a:latin typeface="Calibri"/>
                <a:ea typeface="+mn-lt"/>
                <a:cs typeface="+mn-lt"/>
              </a:rPr>
              <a:t>EAAC,</a:t>
            </a:r>
            <a:endParaRPr lang="zh-TW" altLang="en-US" dirty="0">
              <a:solidFill>
                <a:srgbClr val="FF0000"/>
              </a:solidFill>
              <a:latin typeface="Calibri"/>
              <a:ea typeface="+mn-lt"/>
              <a:cs typeface="Calibri"/>
            </a:endParaRPr>
          </a:p>
          <a:p>
            <a:r>
              <a:rPr lang="en-US" altLang="zh-TW" dirty="0">
                <a:latin typeface="Calibri"/>
                <a:ea typeface="+mn-lt"/>
                <a:cs typeface="+mn-lt"/>
              </a:rPr>
              <a:t>C</a:t>
            </a:r>
            <a:r>
              <a:rPr lang="en-US" altLang="en-US" dirty="0">
                <a:latin typeface="Calibri"/>
                <a:ea typeface="+mn-lt"/>
                <a:cs typeface="+mn-lt"/>
              </a:rPr>
              <a:t>KSAAP, PWM,</a:t>
            </a:r>
            <a:r>
              <a:rPr lang="zh-TW" altLang="en-US" dirty="0">
                <a:latin typeface="Calibri"/>
                <a:ea typeface="+mn-lt"/>
                <a:cs typeface="+mn-lt"/>
              </a:rPr>
              <a:t> </a:t>
            </a:r>
            <a:r>
              <a:rPr lang="zh-TW" dirty="0">
                <a:solidFill>
                  <a:srgbClr val="FF0000"/>
                </a:solidFill>
                <a:latin typeface="Calibri"/>
                <a:ea typeface="+mn-lt"/>
                <a:cs typeface="+mn-lt"/>
              </a:rPr>
              <a:t>CMV, TVD</a:t>
            </a:r>
            <a:endParaRPr lang="zh-TW" dirty="0">
              <a:solidFill>
                <a:srgbClr val="FF0000"/>
              </a:solidFill>
              <a:latin typeface="Calibri"/>
              <a:cs typeface="Calibri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94B93049-9954-04CD-840B-E2B07150B6C8}"/>
              </a:ext>
            </a:extLst>
          </p:cNvPr>
          <p:cNvSpPr txBox="1"/>
          <p:nvPr/>
        </p:nvSpPr>
        <p:spPr>
          <a:xfrm>
            <a:off x="2025546" y="4804315"/>
            <a:ext cx="346544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>
                <a:latin typeface="Calibri"/>
                <a:ea typeface="+mn-lt"/>
                <a:cs typeface="+mn-lt"/>
              </a:rPr>
              <a:t>SVC, RF, MLP, XGBOOST, LGMB, GB, SGD, SVM-Fisher</a:t>
            </a:r>
            <a:endParaRPr lang="en-US" altLang="zh-TW">
              <a:latin typeface="Calibri"/>
              <a:cs typeface="Calibri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D08DB650-27AE-7459-2785-C147C1C7C209}"/>
              </a:ext>
            </a:extLst>
          </p:cNvPr>
          <p:cNvSpPr txBox="1"/>
          <p:nvPr/>
        </p:nvSpPr>
        <p:spPr>
          <a:xfrm>
            <a:off x="1616927" y="4274633"/>
            <a:ext cx="208342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TW" altLang="en-US" b="1"/>
              <a:t>Model</a:t>
            </a: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0D9F716B-929D-2C4C-66C1-56E545CF89E2}"/>
              </a:ext>
            </a:extLst>
          </p:cNvPr>
          <p:cNvSpPr txBox="1"/>
          <p:nvPr/>
        </p:nvSpPr>
        <p:spPr>
          <a:xfrm>
            <a:off x="2022881" y="5560716"/>
            <a:ext cx="378212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Calibri"/>
                <a:ea typeface="+mn-lt"/>
                <a:cs typeface="+mn-lt"/>
              </a:rPr>
              <a:t>CNN, RNN</a:t>
            </a:r>
            <a:endParaRPr lang="zh-TW">
              <a:latin typeface="Calibri"/>
              <a:cs typeface="Calibri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1FC55905-5FF9-0D81-6B85-12C142CB1AAA}"/>
              </a:ext>
            </a:extLst>
          </p:cNvPr>
          <p:cNvSpPr txBox="1"/>
          <p:nvPr/>
        </p:nvSpPr>
        <p:spPr>
          <a:xfrm>
            <a:off x="6384073" y="4274633"/>
            <a:ext cx="208342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TW" altLang="en-US" b="1"/>
              <a:t>Result</a:t>
            </a:r>
          </a:p>
        </p:txBody>
      </p:sp>
      <p:cxnSp>
        <p:nvCxnSpPr>
          <p:cNvPr id="5" name="直線單箭頭接點 4">
            <a:extLst>
              <a:ext uri="{FF2B5EF4-FFF2-40B4-BE49-F238E27FC236}">
                <a16:creationId xmlns:a16="http://schemas.microsoft.com/office/drawing/2014/main" id="{D4427705-3714-1AE8-7E6D-848E71B7D70A}"/>
              </a:ext>
            </a:extLst>
          </p:cNvPr>
          <p:cNvCxnSpPr/>
          <p:nvPr/>
        </p:nvCxnSpPr>
        <p:spPr>
          <a:xfrm>
            <a:off x="1810213" y="4969727"/>
            <a:ext cx="13009" cy="756426"/>
          </a:xfrm>
          <a:prstGeom prst="straightConnector1">
            <a:avLst/>
          </a:prstGeom>
          <a:ln w="28575">
            <a:solidFill>
              <a:srgbClr val="4472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3CE88E55-871A-3CDB-E74C-EC9ADD3AB499}"/>
              </a:ext>
            </a:extLst>
          </p:cNvPr>
          <p:cNvCxnSpPr>
            <a:cxnSpLocks/>
          </p:cNvCxnSpPr>
          <p:nvPr/>
        </p:nvCxnSpPr>
        <p:spPr>
          <a:xfrm flipH="1">
            <a:off x="1813931" y="4969726"/>
            <a:ext cx="200721" cy="3717"/>
          </a:xfrm>
          <a:prstGeom prst="straightConnector1">
            <a:avLst/>
          </a:prstGeom>
          <a:ln w="28575">
            <a:solidFill>
              <a:srgbClr val="4472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BBD03C97-D07F-BE93-46BB-C6FD4DB42D73}"/>
              </a:ext>
            </a:extLst>
          </p:cNvPr>
          <p:cNvCxnSpPr>
            <a:cxnSpLocks/>
          </p:cNvCxnSpPr>
          <p:nvPr/>
        </p:nvCxnSpPr>
        <p:spPr>
          <a:xfrm flipH="1">
            <a:off x="1813931" y="5722433"/>
            <a:ext cx="200721" cy="3717"/>
          </a:xfrm>
          <a:prstGeom prst="straightConnector1">
            <a:avLst/>
          </a:prstGeom>
          <a:ln w="28575">
            <a:solidFill>
              <a:srgbClr val="4472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27C6D6DD-B118-A7A5-ADE1-4220F5ACB1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57805" y="4472502"/>
            <a:ext cx="2933958" cy="1743591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4B752DB-3707-EE1C-A7E5-CB45E4C138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8173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23A393-8EF4-F536-1DE3-4DC9D459C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Preprocessing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4942074-F747-9416-67F8-895C4978D9D5}"/>
              </a:ext>
            </a:extLst>
          </p:cNvPr>
          <p:cNvSpPr/>
          <p:nvPr/>
        </p:nvSpPr>
        <p:spPr>
          <a:xfrm>
            <a:off x="8718076" y="3233460"/>
            <a:ext cx="2449305" cy="617837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Random Select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15E00FF-C61C-79BA-EDF9-F711AA66994B}"/>
              </a:ext>
            </a:extLst>
          </p:cNvPr>
          <p:cNvSpPr/>
          <p:nvPr/>
        </p:nvSpPr>
        <p:spPr>
          <a:xfrm>
            <a:off x="5887045" y="3233461"/>
            <a:ext cx="2461053" cy="617835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K-means clustering</a:t>
            </a:r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296B248-9328-0866-C847-F4B09588B948}"/>
              </a:ext>
            </a:extLst>
          </p:cNvPr>
          <p:cNvSpPr/>
          <p:nvPr/>
        </p:nvSpPr>
        <p:spPr>
          <a:xfrm>
            <a:off x="5885885" y="4513371"/>
            <a:ext cx="2452642" cy="535458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PCA 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AB369A2-334D-36DB-75FE-ACE42A3957CD}"/>
              </a:ext>
            </a:extLst>
          </p:cNvPr>
          <p:cNvSpPr txBox="1">
            <a:spLocks/>
          </p:cNvSpPr>
          <p:nvPr/>
        </p:nvSpPr>
        <p:spPr>
          <a:xfrm>
            <a:off x="1328090" y="2007434"/>
            <a:ext cx="4773770" cy="369598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CD-HIT 50% </a:t>
            </a:r>
          </a:p>
          <a:p>
            <a:endParaRPr lang="en-US">
              <a:latin typeface="Avenir Next LT Pro"/>
              <a:cs typeface="Arial"/>
            </a:endParaRPr>
          </a:p>
          <a:p>
            <a:r>
              <a:rPr lang="en-US">
                <a:latin typeface="Arial"/>
                <a:cs typeface="Arial"/>
              </a:rPr>
              <a:t>Imbalanced Data</a:t>
            </a:r>
          </a:p>
          <a:p>
            <a:endParaRPr lang="en-US">
              <a:latin typeface="Arial"/>
              <a:cs typeface="Arial"/>
            </a:endParaRPr>
          </a:p>
          <a:p>
            <a:r>
              <a:rPr lang="en-US">
                <a:latin typeface="Arial"/>
                <a:cs typeface="Arial"/>
              </a:rPr>
              <a:t>High Dimensionality </a:t>
            </a:r>
            <a:endParaRPr lang="en-US"/>
          </a:p>
          <a:p>
            <a:pPr marL="457200" lvl="1" indent="0">
              <a:buNone/>
            </a:pPr>
            <a:endParaRPr lang="en-US"/>
          </a:p>
        </p:txBody>
      </p:sp>
      <p:sp>
        <p:nvSpPr>
          <p:cNvPr id="7" name="Rectangle: Rounded Corners 4">
            <a:extLst>
              <a:ext uri="{FF2B5EF4-FFF2-40B4-BE49-F238E27FC236}">
                <a16:creationId xmlns:a16="http://schemas.microsoft.com/office/drawing/2014/main" id="{CC0F0951-E9B7-CCB6-C840-F90C267A2268}"/>
              </a:ext>
            </a:extLst>
          </p:cNvPr>
          <p:cNvSpPr/>
          <p:nvPr/>
        </p:nvSpPr>
        <p:spPr>
          <a:xfrm>
            <a:off x="5887045" y="2009969"/>
            <a:ext cx="2461053" cy="617835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Pos: 4960</a:t>
            </a:r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0" name="Rectangle: Rounded Corners 4">
            <a:extLst>
              <a:ext uri="{FF2B5EF4-FFF2-40B4-BE49-F238E27FC236}">
                <a16:creationId xmlns:a16="http://schemas.microsoft.com/office/drawing/2014/main" id="{6BE26D46-3B20-DD4A-46D9-990A5B3E9BC3}"/>
              </a:ext>
            </a:extLst>
          </p:cNvPr>
          <p:cNvSpPr/>
          <p:nvPr/>
        </p:nvSpPr>
        <p:spPr>
          <a:xfrm>
            <a:off x="8720398" y="2009969"/>
            <a:ext cx="2461053" cy="617835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Neg: 37625</a:t>
            </a:r>
            <a:endParaRPr lang="zh-TW">
              <a:solidFill>
                <a:schemeClr val="tx1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7B4C54E-4098-F55B-455F-12E45E83C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8792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FB29D9-8C0A-3AFD-CBFB-C964CA5EA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4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DE24D19-EA28-1347-48B5-8149374F17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4591" y="1600446"/>
            <a:ext cx="8902817" cy="4724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CB260074-D3D6-B73F-1C53-5539FF04B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563"/>
          </a:xfrm>
        </p:spPr>
        <p:txBody>
          <a:bodyPr/>
          <a:lstStyle/>
          <a:p>
            <a:r>
              <a:rPr lang="zh-TW" altLang="en-US" dirty="0"/>
              <a:t>Encoding</a:t>
            </a:r>
          </a:p>
        </p:txBody>
      </p:sp>
      <p:sp>
        <p:nvSpPr>
          <p:cNvPr id="6" name="文字方塊 7">
            <a:extLst>
              <a:ext uri="{FF2B5EF4-FFF2-40B4-BE49-F238E27FC236}">
                <a16:creationId xmlns:a16="http://schemas.microsoft.com/office/drawing/2014/main" id="{74C64553-8EA9-27E1-383A-FD3AB997B8BE}"/>
              </a:ext>
            </a:extLst>
          </p:cNvPr>
          <p:cNvSpPr txBox="1"/>
          <p:nvPr/>
        </p:nvSpPr>
        <p:spPr>
          <a:xfrm>
            <a:off x="3727873" y="989793"/>
            <a:ext cx="4286822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TW" sz="1600" dirty="0">
                <a:solidFill>
                  <a:schemeClr val="bg1"/>
                </a:solidFill>
                <a:ea typeface="+mn-lt"/>
                <a:cs typeface="+mn-lt"/>
              </a:rPr>
              <a:t>BINARY, BLOSUM62, EAAC, </a:t>
            </a:r>
            <a:r>
              <a:rPr lang="zh-TW" sz="1600" dirty="0">
                <a:solidFill>
                  <a:srgbClr val="FF0000"/>
                </a:solidFill>
                <a:highlight>
                  <a:srgbClr val="FFFF00"/>
                </a:highlight>
                <a:ea typeface="+mn-lt"/>
                <a:cs typeface="+mn-lt"/>
              </a:rPr>
              <a:t>CMV</a:t>
            </a:r>
            <a:r>
              <a:rPr lang="zh-TW" sz="1600" dirty="0">
                <a:solidFill>
                  <a:schemeClr val="bg1"/>
                </a:solidFill>
                <a:ea typeface="+mn-lt"/>
                <a:cs typeface="+mn-lt"/>
              </a:rPr>
              <a:t>, TVD</a:t>
            </a:r>
            <a:endParaRPr lang="zh-TW" sz="16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99A44A-E3E9-3FFE-855F-38B74E4AAFAE}"/>
              </a:ext>
            </a:extLst>
          </p:cNvPr>
          <p:cNvSpPr txBox="1"/>
          <p:nvPr/>
        </p:nvSpPr>
        <p:spPr>
          <a:xfrm>
            <a:off x="9039883" y="5819219"/>
            <a:ext cx="150752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Söhne"/>
              </a:rPr>
              <a:t>ACDAECDE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565FACA-50A5-7246-04B6-8F77A1ADF180}"/>
              </a:ext>
            </a:extLst>
          </p:cNvPr>
          <p:cNvCxnSpPr>
            <a:cxnSpLocks/>
          </p:cNvCxnSpPr>
          <p:nvPr/>
        </p:nvCxnSpPr>
        <p:spPr>
          <a:xfrm>
            <a:off x="9167149" y="5509549"/>
            <a:ext cx="0" cy="3096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408E1CF-DF2F-540C-64C0-767BEE6CB9B9}"/>
              </a:ext>
            </a:extLst>
          </p:cNvPr>
          <p:cNvCxnSpPr>
            <a:cxnSpLocks/>
          </p:cNvCxnSpPr>
          <p:nvPr/>
        </p:nvCxnSpPr>
        <p:spPr>
          <a:xfrm>
            <a:off x="9574192" y="5509549"/>
            <a:ext cx="0" cy="3096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91833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FADAD8-D976-8CBA-823A-5EB08060CD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BFB480C-ADC3-37E2-FFEC-7E7BC0F7D3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5453" y="1859783"/>
            <a:ext cx="9001384" cy="4286374"/>
          </a:xfrm>
          <a:prstGeom prst="rect">
            <a:avLst/>
          </a:prstGeom>
        </p:spPr>
      </p:pic>
      <p:sp>
        <p:nvSpPr>
          <p:cNvPr id="7" name="文字方塊 7">
            <a:extLst>
              <a:ext uri="{FF2B5EF4-FFF2-40B4-BE49-F238E27FC236}">
                <a16:creationId xmlns:a16="http://schemas.microsoft.com/office/drawing/2014/main" id="{19141718-A327-79AA-644B-F05B37559285}"/>
              </a:ext>
            </a:extLst>
          </p:cNvPr>
          <p:cNvSpPr txBox="1"/>
          <p:nvPr/>
        </p:nvSpPr>
        <p:spPr>
          <a:xfrm>
            <a:off x="3727873" y="989793"/>
            <a:ext cx="4286822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TW" sz="1600" dirty="0">
                <a:solidFill>
                  <a:schemeClr val="bg1"/>
                </a:solidFill>
                <a:ea typeface="+mn-lt"/>
                <a:cs typeface="+mn-lt"/>
              </a:rPr>
              <a:t>BINARY, BLOSUM62, EAAC, </a:t>
            </a:r>
            <a:r>
              <a:rPr lang="zh-TW" sz="1600" dirty="0">
                <a:solidFill>
                  <a:srgbClr val="FF0000"/>
                </a:solidFill>
                <a:highlight>
                  <a:srgbClr val="FFFF00"/>
                </a:highlight>
                <a:ea typeface="+mn-lt"/>
                <a:cs typeface="+mn-lt"/>
              </a:rPr>
              <a:t>CMV</a:t>
            </a:r>
            <a:r>
              <a:rPr lang="zh-TW" sz="1600" dirty="0">
                <a:solidFill>
                  <a:schemeClr val="bg1"/>
                </a:solidFill>
                <a:ea typeface="+mn-lt"/>
                <a:cs typeface="+mn-lt"/>
              </a:rPr>
              <a:t>, TVD</a:t>
            </a:r>
            <a:endParaRPr lang="zh-TW" sz="1600" dirty="0">
              <a:solidFill>
                <a:schemeClr val="bg1"/>
              </a:solidFill>
            </a:endParaRPr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44121BED-D4B5-B577-1887-79D20C776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563"/>
          </a:xfrm>
        </p:spPr>
        <p:txBody>
          <a:bodyPr/>
          <a:lstStyle/>
          <a:p>
            <a:r>
              <a:rPr lang="zh-TW" altLang="en-US" dirty="0"/>
              <a:t>Encoding</a:t>
            </a:r>
          </a:p>
        </p:txBody>
      </p:sp>
    </p:spTree>
    <p:extLst>
      <p:ext uri="{BB962C8B-B14F-4D97-AF65-F5344CB8AC3E}">
        <p14:creationId xmlns:p14="http://schemas.microsoft.com/office/powerpoint/2010/main" val="9448961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5035136-E083-EC97-9F2D-59CD3CC18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Encoding</a:t>
            </a:r>
          </a:p>
        </p:txBody>
      </p:sp>
      <p:sp>
        <p:nvSpPr>
          <p:cNvPr id="4" name="文字方塊 7">
            <a:extLst>
              <a:ext uri="{FF2B5EF4-FFF2-40B4-BE49-F238E27FC236}">
                <a16:creationId xmlns:a16="http://schemas.microsoft.com/office/drawing/2014/main" id="{A5BA5C08-2DD7-4584-BA1A-D48AA4D91890}"/>
              </a:ext>
            </a:extLst>
          </p:cNvPr>
          <p:cNvSpPr txBox="1"/>
          <p:nvPr/>
        </p:nvSpPr>
        <p:spPr>
          <a:xfrm>
            <a:off x="3727873" y="989793"/>
            <a:ext cx="4286822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TW" sz="1600" dirty="0">
                <a:solidFill>
                  <a:schemeClr val="bg1"/>
                </a:solidFill>
                <a:ea typeface="+mn-lt"/>
                <a:cs typeface="+mn-lt"/>
              </a:rPr>
              <a:t>BINARY, BLOSUM62, EAAC, </a:t>
            </a:r>
            <a:r>
              <a:rPr lang="zh-TW" sz="1600" dirty="0">
                <a:solidFill>
                  <a:srgbClr val="FF0000"/>
                </a:solidFill>
                <a:highlight>
                  <a:srgbClr val="FFFF00"/>
                </a:highlight>
                <a:ea typeface="+mn-lt"/>
                <a:cs typeface="+mn-lt"/>
              </a:rPr>
              <a:t>CMV</a:t>
            </a:r>
            <a:r>
              <a:rPr lang="zh-TW" sz="1600" dirty="0">
                <a:solidFill>
                  <a:schemeClr val="bg1"/>
                </a:solidFill>
                <a:ea typeface="+mn-lt"/>
                <a:cs typeface="+mn-lt"/>
              </a:rPr>
              <a:t>, TVD</a:t>
            </a:r>
            <a:endParaRPr lang="zh-TW" sz="1600" dirty="0">
              <a:solidFill>
                <a:schemeClr val="bg1"/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DBF2684-C91E-7EE4-EB8E-72804E5E4B05}"/>
              </a:ext>
            </a:extLst>
          </p:cNvPr>
          <p:cNvSpPr/>
          <p:nvPr/>
        </p:nvSpPr>
        <p:spPr>
          <a:xfrm>
            <a:off x="838200" y="1475218"/>
            <a:ext cx="4240727" cy="580664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>
                <a:solidFill>
                  <a:schemeClr val="tx1"/>
                </a:solidFill>
              </a:rPr>
              <a:t>CMV (</a:t>
            </a:r>
            <a:r>
              <a:rPr lang="en-US" b="1">
                <a:solidFill>
                  <a:schemeClr val="tx1"/>
                </a:solidFill>
                <a:latin typeface="Avenir Next LT Pro"/>
              </a:rPr>
              <a:t>Composition Moment Vector)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6D25F2F-6748-D562-1066-39EAEF32477B}"/>
              </a:ext>
            </a:extLst>
          </p:cNvPr>
          <p:cNvSpPr txBox="1"/>
          <p:nvPr/>
        </p:nvSpPr>
        <p:spPr>
          <a:xfrm>
            <a:off x="804037" y="2326918"/>
            <a:ext cx="150752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Söhne"/>
              </a:rPr>
              <a:t>ACDAECDE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48DD2F-3E75-CCEC-34E0-EDCF1519EB23}"/>
              </a:ext>
            </a:extLst>
          </p:cNvPr>
          <p:cNvSpPr txBox="1"/>
          <p:nvPr/>
        </p:nvSpPr>
        <p:spPr>
          <a:xfrm>
            <a:off x="4082239" y="3186319"/>
            <a:ext cx="199149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AutoNum type="arabicPeriod"/>
            </a:pPr>
            <a:r>
              <a:rPr lang="en-US">
                <a:solidFill>
                  <a:schemeClr val="bg1"/>
                </a:solidFill>
                <a:latin typeface="Söhne"/>
              </a:rPr>
              <a:t>Frequency </a:t>
            </a:r>
            <a:endParaRPr lang="zh-TW" altLang="en-US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DAAB57C-BB55-3A84-13B3-7F112E44D577}"/>
              </a:ext>
            </a:extLst>
          </p:cNvPr>
          <p:cNvSpPr txBox="1"/>
          <p:nvPr/>
        </p:nvSpPr>
        <p:spPr>
          <a:xfrm>
            <a:off x="5776082" y="3179684"/>
            <a:ext cx="279066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Söhne"/>
              </a:rPr>
              <a:t>2. </a:t>
            </a:r>
            <a:r>
              <a:rPr lang="en-US">
                <a:solidFill>
                  <a:schemeClr val="bg1"/>
                </a:solidFill>
                <a:latin typeface="Söhne"/>
                <a:ea typeface="+mn-lt"/>
                <a:cs typeface="+mn-lt"/>
              </a:rPr>
              <a:t>Spatial Distribution </a:t>
            </a:r>
            <a:endParaRPr lang="en-US">
              <a:solidFill>
                <a:schemeClr val="bg1"/>
              </a:solidFill>
              <a:latin typeface="Avenir Next LT Pro"/>
            </a:endParaRP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981489B0-2476-A637-666B-30C934436ECA}"/>
              </a:ext>
            </a:extLst>
          </p:cNvPr>
          <p:cNvSpPr/>
          <p:nvPr/>
        </p:nvSpPr>
        <p:spPr>
          <a:xfrm>
            <a:off x="2308086" y="2384856"/>
            <a:ext cx="308918" cy="24713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1CCD9D0-60DF-9062-654A-0B5AA3D20415}"/>
              </a:ext>
            </a:extLst>
          </p:cNvPr>
          <p:cNvSpPr/>
          <p:nvPr/>
        </p:nvSpPr>
        <p:spPr>
          <a:xfrm>
            <a:off x="5871284" y="3616876"/>
            <a:ext cx="875270" cy="308918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mean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D3D4D43-278E-7DB8-15EC-65D1E2A8CB79}"/>
              </a:ext>
            </a:extLst>
          </p:cNvPr>
          <p:cNvSpPr/>
          <p:nvPr/>
        </p:nvSpPr>
        <p:spPr>
          <a:xfrm>
            <a:off x="8014695" y="3622673"/>
            <a:ext cx="2272066" cy="308918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Standard deviation</a:t>
            </a:r>
          </a:p>
        </p:txBody>
      </p:sp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410398C7-B347-1B5B-F843-AD34CF65A0C3}"/>
              </a:ext>
            </a:extLst>
          </p:cNvPr>
          <p:cNvSpPr/>
          <p:nvPr/>
        </p:nvSpPr>
        <p:spPr>
          <a:xfrm>
            <a:off x="2750376" y="2177764"/>
            <a:ext cx="4172414" cy="659781"/>
          </a:xfrm>
          <a:prstGeom prst="roundRect">
            <a:avLst/>
          </a:prstGeom>
          <a:noFill/>
          <a:ln w="28575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 rtl="0"/>
            <a:r>
              <a:rPr lang="en-US" sz="1800" b="1" baseline="0" dirty="0">
                <a:solidFill>
                  <a:schemeClr val="bg1"/>
                </a:solidFill>
                <a:latin typeface="Avenir Next LT Pro"/>
                <a:ea typeface="Segoe UI"/>
                <a:cs typeface="Segoe UI"/>
              </a:rPr>
              <a:t>（Vector）</a:t>
            </a:r>
            <a:r>
              <a:rPr lang="en-US" sz="1800" b="1" dirty="0">
                <a:solidFill>
                  <a:schemeClr val="bg1"/>
                </a:solidFill>
                <a:latin typeface="Avenir Next LT Pro"/>
                <a:ea typeface="Segoe UI"/>
                <a:cs typeface="Segoe UI"/>
              </a:rPr>
              <a:t>​</a:t>
            </a:r>
          </a:p>
          <a:p>
            <a:pPr algn="ctr" rtl="0"/>
            <a:r>
              <a:rPr lang="en-US" sz="1500" baseline="0" dirty="0">
                <a:solidFill>
                  <a:schemeClr val="bg1"/>
                </a:solidFill>
                <a:latin typeface="Avenir Next LT Pro"/>
                <a:ea typeface="Segoe UI"/>
                <a:cs typeface="Segoe UI"/>
              </a:rPr>
              <a:t>[0.25, 0.25, 0.25, 0.25, 3, 2, 4, 2 , 5, 2, 6.5, </a:t>
            </a:r>
            <a:r>
              <a:rPr lang="en-US" sz="1500" dirty="0">
                <a:solidFill>
                  <a:schemeClr val="bg1"/>
                </a:solidFill>
                <a:latin typeface="Avenir Next LT Pro"/>
                <a:ea typeface="Segoe UI"/>
                <a:cs typeface="Segoe UI"/>
              </a:rPr>
              <a:t>4</a:t>
            </a:r>
            <a:r>
              <a:rPr lang="en-US" sz="1500" baseline="0" dirty="0">
                <a:solidFill>
                  <a:schemeClr val="bg1"/>
                </a:solidFill>
                <a:latin typeface="Avenir Next LT Pro"/>
                <a:ea typeface="Segoe UI"/>
                <a:cs typeface="Segoe UI"/>
              </a:rPr>
              <a:t>.5]</a:t>
            </a:r>
            <a:r>
              <a:rPr lang="en-US" sz="1500" dirty="0">
                <a:solidFill>
                  <a:schemeClr val="bg1"/>
                </a:solidFill>
                <a:latin typeface="Avenir Next LT Pro"/>
                <a:ea typeface="Segoe UI"/>
                <a:cs typeface="Segoe UI"/>
              </a:rPr>
              <a:t>​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30" name="TextBox 12">
            <a:extLst>
              <a:ext uri="{FF2B5EF4-FFF2-40B4-BE49-F238E27FC236}">
                <a16:creationId xmlns:a16="http://schemas.microsoft.com/office/drawing/2014/main" id="{DFA4EB29-8A11-E371-A285-A165D17554EC}"/>
              </a:ext>
            </a:extLst>
          </p:cNvPr>
          <p:cNvSpPr txBox="1"/>
          <p:nvPr/>
        </p:nvSpPr>
        <p:spPr>
          <a:xfrm>
            <a:off x="4295970" y="3911148"/>
            <a:ext cx="1350303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>
                <a:solidFill>
                  <a:schemeClr val="bg1"/>
                </a:solidFill>
                <a:latin typeface="Söhne"/>
              </a:rPr>
              <a:t>A: 0.25</a:t>
            </a:r>
          </a:p>
          <a:p>
            <a:pPr marL="285750" indent="-285750">
              <a:spcBef>
                <a:spcPct val="0"/>
              </a:spcBef>
              <a:buFont typeface="Arial"/>
              <a:buChar char="•"/>
            </a:pPr>
            <a:r>
              <a:rPr lang="en-US">
                <a:solidFill>
                  <a:schemeClr val="bg1"/>
                </a:solidFill>
                <a:latin typeface="Söhne"/>
              </a:rPr>
              <a:t>C: 0.25</a:t>
            </a:r>
            <a:endParaRPr lang="en-US">
              <a:solidFill>
                <a:schemeClr val="bg1"/>
              </a:solidFill>
              <a:latin typeface="Avenir Next LT Pro"/>
            </a:endParaRPr>
          </a:p>
          <a:p>
            <a:pPr marL="285750" indent="-285750">
              <a:spcBef>
                <a:spcPct val="0"/>
              </a:spcBef>
              <a:buFont typeface="Arial"/>
              <a:buChar char="•"/>
            </a:pPr>
            <a:r>
              <a:rPr lang="en-US">
                <a:solidFill>
                  <a:schemeClr val="bg1"/>
                </a:solidFill>
                <a:latin typeface="Söhne"/>
              </a:rPr>
              <a:t>D: 0.25</a:t>
            </a:r>
            <a:endParaRPr lang="en-US">
              <a:solidFill>
                <a:schemeClr val="bg1"/>
              </a:solidFill>
              <a:latin typeface="Avenir Next LT Pro"/>
            </a:endParaRPr>
          </a:p>
          <a:p>
            <a:pPr marL="285750" indent="-285750">
              <a:spcBef>
                <a:spcPct val="0"/>
              </a:spcBef>
              <a:buFont typeface="Arial"/>
              <a:buChar char="•"/>
            </a:pPr>
            <a:r>
              <a:rPr lang="en-US">
                <a:solidFill>
                  <a:schemeClr val="bg1"/>
                </a:solidFill>
                <a:latin typeface="Söhne"/>
              </a:rPr>
              <a:t>E: 0.25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BE188737-AAA1-B674-DBCA-3642672DEF88}"/>
              </a:ext>
            </a:extLst>
          </p:cNvPr>
          <p:cNvSpPr txBox="1"/>
          <p:nvPr/>
        </p:nvSpPr>
        <p:spPr>
          <a:xfrm>
            <a:off x="5984344" y="3987020"/>
            <a:ext cx="2743200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Char char="•"/>
            </a:pPr>
            <a:r>
              <a:rPr lang="en-US" altLang="zh-TW">
                <a:solidFill>
                  <a:srgbClr val="FFFFFF"/>
                </a:solidFill>
                <a:latin typeface="Söhne"/>
                <a:cs typeface="Arial"/>
              </a:rPr>
              <a:t>A: (1 + 5) / 2 = 3​</a:t>
            </a:r>
          </a:p>
          <a:p>
            <a:pPr marL="342900" indent="-342900">
              <a:buChar char="•"/>
            </a:pPr>
            <a:r>
              <a:rPr lang="en-US" altLang="zh-TW">
                <a:solidFill>
                  <a:srgbClr val="FFFFFF"/>
                </a:solidFill>
                <a:latin typeface="Söhne"/>
                <a:cs typeface="Arial"/>
              </a:rPr>
              <a:t>C: (2 + 6) / 2 = 4​</a:t>
            </a:r>
          </a:p>
          <a:p>
            <a:pPr marL="342900" indent="-342900">
              <a:buChar char="•"/>
            </a:pPr>
            <a:r>
              <a:rPr lang="en-US" altLang="zh-TW">
                <a:solidFill>
                  <a:srgbClr val="FFFFFF"/>
                </a:solidFill>
                <a:latin typeface="Söhne"/>
                <a:cs typeface="Arial"/>
              </a:rPr>
              <a:t>D: (3 + 7) / 2 = 5​</a:t>
            </a:r>
          </a:p>
          <a:p>
            <a:pPr marL="342900" indent="-342900">
              <a:buChar char="•"/>
            </a:pPr>
            <a:r>
              <a:rPr lang="en-US" altLang="zh-TW">
                <a:solidFill>
                  <a:srgbClr val="FFFFFF"/>
                </a:solidFill>
                <a:latin typeface="Söhne"/>
                <a:cs typeface="Arial"/>
              </a:rPr>
              <a:t>E: (5 + 8) / 2 = 6.5​</a:t>
            </a: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E2F85A8B-8C63-9B17-24BA-1FD163A6158B}"/>
              </a:ext>
            </a:extLst>
          </p:cNvPr>
          <p:cNvSpPr/>
          <p:nvPr/>
        </p:nvSpPr>
        <p:spPr>
          <a:xfrm>
            <a:off x="3760093" y="3081309"/>
            <a:ext cx="7889068" cy="3553063"/>
          </a:xfrm>
          <a:prstGeom prst="roundRect">
            <a:avLst/>
          </a:prstGeom>
          <a:noFill/>
          <a:ln w="28575">
            <a:solidFill>
              <a:schemeClr val="accent3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33" name="群組 32">
            <a:extLst>
              <a:ext uri="{FF2B5EF4-FFF2-40B4-BE49-F238E27FC236}">
                <a16:creationId xmlns:a16="http://schemas.microsoft.com/office/drawing/2014/main" id="{E291E94E-5455-5AD1-34A4-461C50D56647}"/>
              </a:ext>
            </a:extLst>
          </p:cNvPr>
          <p:cNvGrpSpPr/>
          <p:nvPr/>
        </p:nvGrpSpPr>
        <p:grpSpPr>
          <a:xfrm>
            <a:off x="8582100" y="3987020"/>
            <a:ext cx="2157398" cy="2453834"/>
            <a:chOff x="7152961" y="3856101"/>
            <a:chExt cx="2157398" cy="2453834"/>
          </a:xfrm>
        </p:grpSpPr>
        <p:pic>
          <p:nvPicPr>
            <p:cNvPr id="26" name="Picture 19" descr="一張含有 文字, 圖表, 字型, 行 的圖片&#10;&#10;自動產生的描述">
              <a:extLst>
                <a:ext uri="{FF2B5EF4-FFF2-40B4-BE49-F238E27FC236}">
                  <a16:creationId xmlns:a16="http://schemas.microsoft.com/office/drawing/2014/main" id="{8170D553-A76A-B1EA-1F46-3333F5A235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401" t="72035" r="62455" b="17523"/>
            <a:stretch/>
          </p:blipFill>
          <p:spPr>
            <a:xfrm rot="5400000">
              <a:off x="7915525" y="4891338"/>
              <a:ext cx="2430072" cy="359597"/>
            </a:xfrm>
            <a:prstGeom prst="rect">
              <a:avLst/>
            </a:prstGeom>
          </p:spPr>
        </p:pic>
        <p:pic>
          <p:nvPicPr>
            <p:cNvPr id="27" name="Picture 19">
              <a:extLst>
                <a:ext uri="{FF2B5EF4-FFF2-40B4-BE49-F238E27FC236}">
                  <a16:creationId xmlns:a16="http://schemas.microsoft.com/office/drawing/2014/main" id="{056FE4F5-A931-2D25-99CF-B89E953AA7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116" t="2424" r="749" b="-909"/>
            <a:stretch/>
          </p:blipFill>
          <p:spPr>
            <a:xfrm>
              <a:off x="7152961" y="3859042"/>
              <a:ext cx="1977719" cy="2450893"/>
            </a:xfrm>
            <a:prstGeom prst="rect">
              <a:avLst/>
            </a:prstGeom>
          </p:spPr>
        </p:pic>
        <p:pic>
          <p:nvPicPr>
            <p:cNvPr id="28" name="Picture 19" descr="一張含有 文字, 圖表, 字型, 行 的圖片&#10;&#10;自動產生的描述">
              <a:extLst>
                <a:ext uri="{FF2B5EF4-FFF2-40B4-BE49-F238E27FC236}">
                  <a16:creationId xmlns:a16="http://schemas.microsoft.com/office/drawing/2014/main" id="{6AA4F5B4-59BE-5A01-33EF-EE23285B61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8383" t="72810" r="63296" b="17825"/>
            <a:stretch/>
          </p:blipFill>
          <p:spPr>
            <a:xfrm>
              <a:off x="7180184" y="5914208"/>
              <a:ext cx="607926" cy="233071"/>
            </a:xfrm>
            <a:prstGeom prst="rect">
              <a:avLst/>
            </a:prstGeom>
          </p:spPr>
        </p:pic>
        <p:pic>
          <p:nvPicPr>
            <p:cNvPr id="29" name="Picture 19" descr="一張含有 文字, 圖表, 字型, 行 的圖片&#10;&#10;自動產生的描述">
              <a:extLst>
                <a:ext uri="{FF2B5EF4-FFF2-40B4-BE49-F238E27FC236}">
                  <a16:creationId xmlns:a16="http://schemas.microsoft.com/office/drawing/2014/main" id="{32667E76-9A4A-D53B-9BAA-75CA76DEA4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43" t="77879" r="375" b="-303"/>
            <a:stretch/>
          </p:blipFill>
          <p:spPr>
            <a:xfrm>
              <a:off x="7153910" y="5710694"/>
              <a:ext cx="2135434" cy="558053"/>
            </a:xfrm>
            <a:prstGeom prst="rect">
              <a:avLst/>
            </a:prstGeom>
          </p:spPr>
        </p:pic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0EDBF7A-DABC-F71A-428A-A86287699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2438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3B6C82-E91D-FF3B-0F66-4EF85D8CFB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ea typeface="+mj-lt"/>
                <a:cs typeface="+mj-lt"/>
              </a:rPr>
              <a:t>Encoding</a:t>
            </a:r>
            <a:endParaRPr lang="en-US" b="0">
              <a:ea typeface="+mj-lt"/>
              <a:cs typeface="+mj-lt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144B1BB-CFAE-006E-0EE3-EF123F6F115F}"/>
              </a:ext>
            </a:extLst>
          </p:cNvPr>
          <p:cNvSpPr/>
          <p:nvPr/>
        </p:nvSpPr>
        <p:spPr>
          <a:xfrm>
            <a:off x="695745" y="1777504"/>
            <a:ext cx="4510215" cy="617835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>
                <a:solidFill>
                  <a:schemeClr val="tx1"/>
                </a:solidFill>
              </a:rPr>
              <a:t>TVD (</a:t>
            </a:r>
            <a:r>
              <a:rPr lang="en-US" b="1">
                <a:solidFill>
                  <a:schemeClr val="tx1"/>
                </a:solidFill>
                <a:latin typeface="Avenir Next LT Pro"/>
              </a:rPr>
              <a:t>Taylor's Venn Diagram)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E4EB1C-9152-4590-2925-42726810ADCB}"/>
              </a:ext>
            </a:extLst>
          </p:cNvPr>
          <p:cNvSpPr txBox="1"/>
          <p:nvPr/>
        </p:nvSpPr>
        <p:spPr>
          <a:xfrm>
            <a:off x="3736662" y="1024595"/>
            <a:ext cx="4164227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1600">
                <a:solidFill>
                  <a:srgbClr val="FFFFFF"/>
                </a:solidFill>
              </a:rPr>
              <a:t>BINARY,</a:t>
            </a:r>
            <a:r>
              <a:rPr lang="zh-TW" altLang="en-US" sz="1600">
                <a:solidFill>
                  <a:srgbClr val="FFFFFF"/>
                </a:solidFill>
              </a:rPr>
              <a:t> </a:t>
            </a:r>
            <a:r>
              <a:rPr lang="en-US" altLang="zh-TW" sz="1600">
                <a:solidFill>
                  <a:srgbClr val="FFFFFF"/>
                </a:solidFill>
              </a:rPr>
              <a:t>BLOSUM62,</a:t>
            </a:r>
            <a:r>
              <a:rPr lang="zh-TW" altLang="en-US" sz="1600">
                <a:solidFill>
                  <a:srgbClr val="FFFFFF"/>
                </a:solidFill>
              </a:rPr>
              <a:t> </a:t>
            </a:r>
            <a:r>
              <a:rPr lang="en-US" altLang="zh-TW" sz="1600">
                <a:solidFill>
                  <a:srgbClr val="FFFFFF"/>
                </a:solidFill>
              </a:rPr>
              <a:t>EAAC,</a:t>
            </a:r>
            <a:r>
              <a:rPr lang="zh-TW" altLang="en-US" sz="1600">
                <a:solidFill>
                  <a:srgbClr val="FFFFFF"/>
                </a:solidFill>
              </a:rPr>
              <a:t> </a:t>
            </a:r>
            <a:r>
              <a:rPr lang="en-US" altLang="zh-TW" sz="1600">
                <a:solidFill>
                  <a:srgbClr val="FFFFFF"/>
                </a:solidFill>
              </a:rPr>
              <a:t>CMV,</a:t>
            </a:r>
            <a:r>
              <a:rPr lang="zh-TW" altLang="en-US" sz="1600">
                <a:solidFill>
                  <a:srgbClr val="FFFFFF"/>
                </a:solidFill>
              </a:rPr>
              <a:t> </a:t>
            </a:r>
            <a:r>
              <a:rPr lang="en-US" altLang="zh-TW" sz="1600">
                <a:solidFill>
                  <a:srgbClr val="FF0000"/>
                </a:solidFill>
                <a:highlight>
                  <a:srgbClr val="FFFF00"/>
                </a:highlight>
              </a:rPr>
              <a:t>TVD</a:t>
            </a:r>
            <a:r>
              <a:rPr lang="en-US" sz="1600">
                <a:solidFill>
                  <a:srgbClr val="FF0000"/>
                </a:solidFill>
                <a:highlight>
                  <a:srgbClr val="FFFF00"/>
                </a:highlight>
              </a:rPr>
              <a:t>​</a:t>
            </a:r>
            <a:endParaRPr lang="en-US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42AEBB-A83B-21A3-CC39-96D662DD3F4D}"/>
              </a:ext>
            </a:extLst>
          </p:cNvPr>
          <p:cNvSpPr txBox="1"/>
          <p:nvPr/>
        </p:nvSpPr>
        <p:spPr>
          <a:xfrm>
            <a:off x="1048265" y="3612293"/>
            <a:ext cx="150752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Söhne"/>
              </a:rPr>
              <a:t>A: </a:t>
            </a:r>
            <a:r>
              <a:rPr lang="en-US" u="sng">
                <a:solidFill>
                  <a:schemeClr val="accent6">
                    <a:lumMod val="40000"/>
                    <a:lumOff val="60000"/>
                  </a:schemeClr>
                </a:solidFill>
                <a:latin typeface="Söhne"/>
              </a:rPr>
              <a:t>MK</a:t>
            </a:r>
            <a:r>
              <a:rPr lang="en-US" u="sng">
                <a:solidFill>
                  <a:schemeClr val="bg1"/>
                </a:solidFill>
                <a:latin typeface="Söhne"/>
              </a:rPr>
              <a:t>T</a:t>
            </a:r>
            <a:r>
              <a:rPr lang="en-US" u="sng">
                <a:solidFill>
                  <a:srgbClr val="FFC000"/>
                </a:solidFill>
                <a:latin typeface="Söhne"/>
              </a:rPr>
              <a:t>WQ</a:t>
            </a:r>
            <a:endParaRPr lang="en-US" u="sng">
              <a:solidFill>
                <a:srgbClr val="FFC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02BCFC-2359-72FC-6FE6-4EFB8ED4E99A}"/>
              </a:ext>
            </a:extLst>
          </p:cNvPr>
          <p:cNvSpPr txBox="1"/>
          <p:nvPr/>
        </p:nvSpPr>
        <p:spPr>
          <a:xfrm>
            <a:off x="1048265" y="4291914"/>
            <a:ext cx="140455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FFFFFF"/>
                </a:solidFill>
                <a:latin typeface="Söhne"/>
                <a:ea typeface="+mn-lt"/>
                <a:cs typeface="+mn-lt"/>
              </a:rPr>
              <a:t>B: </a:t>
            </a:r>
            <a:r>
              <a:rPr lang="en-US" u="sng">
                <a:solidFill>
                  <a:schemeClr val="accent6">
                    <a:lumMod val="40000"/>
                    <a:lumOff val="60000"/>
                  </a:schemeClr>
                </a:solidFill>
                <a:latin typeface="Söhne"/>
                <a:ea typeface="+mn-lt"/>
                <a:cs typeface="+mn-lt"/>
              </a:rPr>
              <a:t>MK</a:t>
            </a:r>
            <a:r>
              <a:rPr lang="en-US" u="sng">
                <a:solidFill>
                  <a:srgbClr val="FFFFFF"/>
                </a:solidFill>
                <a:latin typeface="Söhne"/>
                <a:ea typeface="+mn-lt"/>
                <a:cs typeface="+mn-lt"/>
              </a:rPr>
              <a:t>YEQ</a:t>
            </a:r>
            <a:endParaRPr lang="en-US" u="sng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71F1DF-0030-F954-D0AF-BED77E301416}"/>
              </a:ext>
            </a:extLst>
          </p:cNvPr>
          <p:cNvSpPr txBox="1"/>
          <p:nvPr/>
        </p:nvSpPr>
        <p:spPr>
          <a:xfrm>
            <a:off x="1048265" y="4950941"/>
            <a:ext cx="144574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FFFFFF"/>
                </a:solidFill>
                <a:latin typeface="Söhne"/>
                <a:ea typeface="+mn-lt"/>
                <a:cs typeface="+mn-lt"/>
              </a:rPr>
              <a:t>C: </a:t>
            </a:r>
            <a:r>
              <a:rPr lang="en-US" u="sng">
                <a:solidFill>
                  <a:srgbClr val="FFC000"/>
                </a:solidFill>
                <a:latin typeface="Söhne"/>
                <a:ea typeface="+mn-lt"/>
                <a:cs typeface="+mn-lt"/>
              </a:rPr>
              <a:t>W</a:t>
            </a:r>
            <a:r>
              <a:rPr lang="en-US" u="sng">
                <a:solidFill>
                  <a:srgbClr val="FFFFFF"/>
                </a:solidFill>
                <a:latin typeface="Söhne"/>
                <a:ea typeface="+mn-lt"/>
                <a:cs typeface="+mn-lt"/>
              </a:rPr>
              <a:t>KT</a:t>
            </a:r>
            <a:r>
              <a:rPr lang="en-US" u="sng">
                <a:solidFill>
                  <a:srgbClr val="FFC000"/>
                </a:solidFill>
                <a:latin typeface="Söhne"/>
                <a:ea typeface="+mn-lt"/>
                <a:cs typeface="+mn-lt"/>
              </a:rPr>
              <a:t>Q</a:t>
            </a:r>
            <a:r>
              <a:rPr lang="en-US" u="sng">
                <a:solidFill>
                  <a:srgbClr val="FFFFFF"/>
                </a:solidFill>
                <a:latin typeface="Söhne"/>
                <a:ea typeface="+mn-lt"/>
                <a:cs typeface="+mn-lt"/>
              </a:rPr>
              <a:t>V</a:t>
            </a:r>
            <a:endParaRPr lang="en-US" u="sng"/>
          </a:p>
        </p:txBody>
      </p:sp>
      <p:pic>
        <p:nvPicPr>
          <p:cNvPr id="3" name="圖片 2" descr="一張含有 圓形, 螢幕擷取畫面, 圖形 的圖片&#10;&#10;自動產生的描述">
            <a:extLst>
              <a:ext uri="{FF2B5EF4-FFF2-40B4-BE49-F238E27FC236}">
                <a16:creationId xmlns:a16="http://schemas.microsoft.com/office/drawing/2014/main" id="{BB6D8A18-74BA-46A4-5FE1-22DF658409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6856" y="2817184"/>
            <a:ext cx="4911811" cy="3275056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5C6081E0-B78C-C615-21EA-4E755A361384}"/>
              </a:ext>
            </a:extLst>
          </p:cNvPr>
          <p:cNvSpPr txBox="1"/>
          <p:nvPr/>
        </p:nvSpPr>
        <p:spPr>
          <a:xfrm>
            <a:off x="3787346" y="4219833"/>
            <a:ext cx="53958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accent6">
                    <a:lumMod val="40000"/>
                    <a:lumOff val="60000"/>
                  </a:schemeClr>
                </a:solidFill>
                <a:latin typeface="Söhne"/>
              </a:rPr>
              <a:t>MK</a:t>
            </a:r>
            <a:endParaRPr lang="en-US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849164F-A111-E2F7-0650-F3FBFA6D1C64}"/>
              </a:ext>
            </a:extLst>
          </p:cNvPr>
          <p:cNvSpPr txBox="1"/>
          <p:nvPr/>
        </p:nvSpPr>
        <p:spPr>
          <a:xfrm>
            <a:off x="4322807" y="3560805"/>
            <a:ext cx="34393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Söhne"/>
              </a:rPr>
              <a:t>A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3FA58A4-1CCD-D534-5CEF-1EBC8B308A18}"/>
              </a:ext>
            </a:extLst>
          </p:cNvPr>
          <p:cNvSpPr txBox="1"/>
          <p:nvPr/>
        </p:nvSpPr>
        <p:spPr>
          <a:xfrm>
            <a:off x="3560807" y="4920048"/>
            <a:ext cx="34393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Söhne"/>
              </a:rPr>
              <a:t>B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210C425-F287-09DF-CA0E-F23BDBE0C1FC}"/>
              </a:ext>
            </a:extLst>
          </p:cNvPr>
          <p:cNvSpPr txBox="1"/>
          <p:nvPr/>
        </p:nvSpPr>
        <p:spPr>
          <a:xfrm>
            <a:off x="5105401" y="4920048"/>
            <a:ext cx="34393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Söhne"/>
              </a:rPr>
              <a:t>C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3938D82-DD08-15A2-FEDC-D11B3A685B31}"/>
              </a:ext>
            </a:extLst>
          </p:cNvPr>
          <p:cNvSpPr txBox="1"/>
          <p:nvPr/>
        </p:nvSpPr>
        <p:spPr>
          <a:xfrm>
            <a:off x="4611130" y="4219833"/>
            <a:ext cx="65285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FFC000"/>
                </a:solidFill>
                <a:latin typeface="Söhne"/>
              </a:rPr>
              <a:t>WQ</a:t>
            </a:r>
          </a:p>
        </p:txBody>
      </p:sp>
      <p:pic>
        <p:nvPicPr>
          <p:cNvPr id="30" name="Picture 29" descr="A screenshot of a computer&#10;&#10;Description automatically generated">
            <a:extLst>
              <a:ext uri="{FF2B5EF4-FFF2-40B4-BE49-F238E27FC236}">
                <a16:creationId xmlns:a16="http://schemas.microsoft.com/office/drawing/2014/main" id="{FB5BE832-8337-2986-90C2-CE930BC7E1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6539" y="1300420"/>
            <a:ext cx="4203871" cy="535897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9109CD-1C9F-38A7-E0A1-60EFAAE3F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7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9C137AD-C03C-525B-84FD-5DABBDA14640}"/>
              </a:ext>
            </a:extLst>
          </p:cNvPr>
          <p:cNvSpPr txBox="1"/>
          <p:nvPr/>
        </p:nvSpPr>
        <p:spPr>
          <a:xfrm>
            <a:off x="7807751" y="531421"/>
            <a:ext cx="4384249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dirty="0">
                <a:solidFill>
                  <a:schemeClr val="tx2">
                    <a:lumMod val="25000"/>
                    <a:lumOff val="75000"/>
                  </a:schemeClr>
                </a:solidFill>
                <a:effectLst/>
                <a:latin typeface="Courier New" panose="02070309020205020404" pitchFamily="49" charset="0"/>
              </a:rPr>
              <a:t>'hydrophobic', 'positive', 'negative', 'polar', 'charged', 'small', 'tiny', 'aliphatic', 'aromatic', 'proline'</a:t>
            </a:r>
          </a:p>
        </p:txBody>
      </p:sp>
    </p:spTree>
    <p:extLst>
      <p:ext uri="{BB962C8B-B14F-4D97-AF65-F5344CB8AC3E}">
        <p14:creationId xmlns:p14="http://schemas.microsoft.com/office/powerpoint/2010/main" val="33437750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3B6C82-E91D-FF3B-0F66-4EF85D8CFB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ea typeface="+mj-lt"/>
                <a:cs typeface="+mj-lt"/>
              </a:rPr>
              <a:t>Encoding</a:t>
            </a:r>
            <a:endParaRPr lang="en-US" b="0">
              <a:ea typeface="+mj-lt"/>
              <a:cs typeface="+mj-lt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144B1BB-CFAE-006E-0EE3-EF123F6F115F}"/>
              </a:ext>
            </a:extLst>
          </p:cNvPr>
          <p:cNvSpPr/>
          <p:nvPr/>
        </p:nvSpPr>
        <p:spPr>
          <a:xfrm>
            <a:off x="838200" y="2021984"/>
            <a:ext cx="4510215" cy="617835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>
                <a:solidFill>
                  <a:schemeClr val="tx1"/>
                </a:solidFill>
              </a:rPr>
              <a:t>TVD (</a:t>
            </a:r>
            <a:r>
              <a:rPr lang="en-US" b="1">
                <a:solidFill>
                  <a:schemeClr val="tx1"/>
                </a:solidFill>
                <a:latin typeface="Avenir Next LT Pro"/>
              </a:rPr>
              <a:t>Taylor's Venn Diagram)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E4EB1C-9152-4590-2925-42726810ADCB}"/>
              </a:ext>
            </a:extLst>
          </p:cNvPr>
          <p:cNvSpPr txBox="1"/>
          <p:nvPr/>
        </p:nvSpPr>
        <p:spPr>
          <a:xfrm>
            <a:off x="3736662" y="1024595"/>
            <a:ext cx="4164227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1600">
                <a:solidFill>
                  <a:srgbClr val="FFFFFF"/>
                </a:solidFill>
              </a:rPr>
              <a:t>BINARY,</a:t>
            </a:r>
            <a:r>
              <a:rPr lang="zh-TW" altLang="en-US" sz="1600">
                <a:solidFill>
                  <a:srgbClr val="FFFFFF"/>
                </a:solidFill>
              </a:rPr>
              <a:t> </a:t>
            </a:r>
            <a:r>
              <a:rPr lang="en-US" altLang="zh-TW" sz="1600">
                <a:solidFill>
                  <a:srgbClr val="FFFFFF"/>
                </a:solidFill>
              </a:rPr>
              <a:t>BLOSUM62,</a:t>
            </a:r>
            <a:r>
              <a:rPr lang="zh-TW" altLang="en-US" sz="1600">
                <a:solidFill>
                  <a:srgbClr val="FFFFFF"/>
                </a:solidFill>
              </a:rPr>
              <a:t> </a:t>
            </a:r>
            <a:r>
              <a:rPr lang="en-US" altLang="zh-TW" sz="1600">
                <a:solidFill>
                  <a:srgbClr val="FFFFFF"/>
                </a:solidFill>
              </a:rPr>
              <a:t>EAAC,</a:t>
            </a:r>
            <a:r>
              <a:rPr lang="zh-TW" altLang="en-US" sz="1600">
                <a:solidFill>
                  <a:srgbClr val="FFFFFF"/>
                </a:solidFill>
              </a:rPr>
              <a:t> </a:t>
            </a:r>
            <a:r>
              <a:rPr lang="en-US" altLang="zh-TW" sz="1600">
                <a:solidFill>
                  <a:srgbClr val="FFFFFF"/>
                </a:solidFill>
              </a:rPr>
              <a:t>CMV,</a:t>
            </a:r>
            <a:r>
              <a:rPr lang="zh-TW" altLang="en-US" sz="1600">
                <a:solidFill>
                  <a:srgbClr val="FFFFFF"/>
                </a:solidFill>
              </a:rPr>
              <a:t> </a:t>
            </a:r>
            <a:r>
              <a:rPr lang="en-US" altLang="zh-TW" sz="1600">
                <a:solidFill>
                  <a:srgbClr val="FF0000"/>
                </a:solidFill>
                <a:highlight>
                  <a:srgbClr val="FFFF00"/>
                </a:highlight>
              </a:rPr>
              <a:t>TVD</a:t>
            </a:r>
            <a:r>
              <a:rPr lang="en-US" sz="1600">
                <a:solidFill>
                  <a:srgbClr val="FF0000"/>
                </a:solidFill>
                <a:highlight>
                  <a:srgbClr val="FFFF00"/>
                </a:highlight>
              </a:rPr>
              <a:t>​</a:t>
            </a:r>
            <a:endParaRPr lang="en-US">
              <a:solidFill>
                <a:srgbClr val="FF0000"/>
              </a:solidFill>
            </a:endParaRPr>
          </a:p>
        </p:txBody>
      </p:sp>
      <p:pic>
        <p:nvPicPr>
          <p:cNvPr id="30" name="Picture 29" descr="A screenshot of a computer&#10;&#10;Description automatically generated">
            <a:extLst>
              <a:ext uri="{FF2B5EF4-FFF2-40B4-BE49-F238E27FC236}">
                <a16:creationId xmlns:a16="http://schemas.microsoft.com/office/drawing/2014/main" id="{FB5BE832-8337-2986-90C2-CE930BC7E1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6539" y="1300420"/>
            <a:ext cx="4203871" cy="535897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9109CD-1C9F-38A7-E0A1-60EFAAE3F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8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9C137AD-C03C-525B-84FD-5DABBDA14640}"/>
              </a:ext>
            </a:extLst>
          </p:cNvPr>
          <p:cNvSpPr txBox="1"/>
          <p:nvPr/>
        </p:nvSpPr>
        <p:spPr>
          <a:xfrm>
            <a:off x="922705" y="3429000"/>
            <a:ext cx="5627914" cy="1421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properties</a:t>
            </a:r>
            <a:r>
              <a:rPr lang="en-US" sz="2000" b="0" dirty="0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</a:p>
          <a:p>
            <a:pPr>
              <a:lnSpc>
                <a:spcPct val="150000"/>
              </a:lnSpc>
            </a:pPr>
            <a:r>
              <a:rPr lang="en-US" sz="2000" b="0" dirty="0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[ 'hydrophobic', 'positive', 'negative', 'polar', 'charged', 'small', 'tiny', 'aliphatic', 'aromatic', 'proline'</a:t>
            </a:r>
            <a:r>
              <a:rPr lang="en-US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0" dirty="0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1971892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6EFC0FD-31F6-E19E-D32E-13C93B85F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9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E0F477-89F0-0BAA-447B-08C0DA26AA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623" y="1085523"/>
            <a:ext cx="11488753" cy="4686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103455"/>
      </p:ext>
    </p:extLst>
  </p:cSld>
  <p:clrMapOvr>
    <a:masterClrMapping/>
  </p:clrMapOvr>
</p:sld>
</file>

<file path=ppt/theme/theme1.xml><?xml version="1.0" encoding="utf-8"?>
<a:theme xmlns:a="http://schemas.openxmlformats.org/drawingml/2006/main" name="BlockprintVTI">
  <a:themeElements>
    <a:clrScheme name="AnalogousFromDarkSeedLeftStep">
      <a:dk1>
        <a:srgbClr val="000000"/>
      </a:dk1>
      <a:lt1>
        <a:srgbClr val="FFFFFF"/>
      </a:lt1>
      <a:dk2>
        <a:srgbClr val="242541"/>
      </a:dk2>
      <a:lt2>
        <a:srgbClr val="E3E8E2"/>
      </a:lt2>
      <a:accent1>
        <a:srgbClr val="AE4DC3"/>
      </a:accent1>
      <a:accent2>
        <a:srgbClr val="6A3BB1"/>
      </a:accent2>
      <a:accent3>
        <a:srgbClr val="4D4EC3"/>
      </a:accent3>
      <a:accent4>
        <a:srgbClr val="3B6EB1"/>
      </a:accent4>
      <a:accent5>
        <a:srgbClr val="4DB1C3"/>
      </a:accent5>
      <a:accent6>
        <a:srgbClr val="3BB192"/>
      </a:accent6>
      <a:hlink>
        <a:srgbClr val="3A8BB0"/>
      </a:hlink>
      <a:folHlink>
        <a:srgbClr val="7F7F7F"/>
      </a:folHlink>
    </a:clrScheme>
    <a:fontScheme name="Custom 56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ockprintVTI" id="{AA8C8908-6BA4-477C-AEA4-CB6C32A1FE3B}" vid="{36392749-7C1D-4938-93BB-440CD2A1B0A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e1b49bfa-44cc-4e0d-bce4-2463b76b632a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9C778C802BE1F48AD9D7A34E0069F8A" ma:contentTypeVersion="4" ma:contentTypeDescription="Create a new document." ma:contentTypeScope="" ma:versionID="37e0399722e9fd50c8fa795789457167">
  <xsd:schema xmlns:xsd="http://www.w3.org/2001/XMLSchema" xmlns:xs="http://www.w3.org/2001/XMLSchema" xmlns:p="http://schemas.microsoft.com/office/2006/metadata/properties" xmlns:ns3="e1b49bfa-44cc-4e0d-bce4-2463b76b632a" targetNamespace="http://schemas.microsoft.com/office/2006/metadata/properties" ma:root="true" ma:fieldsID="4726b58338ed6a6939c9532e191a3a9c" ns3:_="">
    <xsd:import namespace="e1b49bfa-44cc-4e0d-bce4-2463b76b632a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1b49bfa-44cc-4e0d-bce4-2463b76b632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_activity" ma:index="11" nillable="true" ma:displayName="_activity" ma:hidden="true" ma:internalName="_activity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39AEAB1-9DC9-4D75-B54D-3C7DAA65B594}">
  <ds:schemaRefs>
    <ds:schemaRef ds:uri="e1b49bfa-44cc-4e0d-bce4-2463b76b632a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738283B3-47E6-4151-B09E-B4AFC73C5959}">
  <ds:schemaRefs>
    <ds:schemaRef ds:uri="e1b49bfa-44cc-4e0d-bce4-2463b76b632a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AA5331EC-A928-4745-8FE8-FFEB0319CB0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194</TotalTime>
  <Words>1734</Words>
  <Application>Microsoft Office PowerPoint</Application>
  <PresentationFormat>Widescreen</PresentationFormat>
  <Paragraphs>207</Paragraphs>
  <Slides>17</Slides>
  <Notes>15</Notes>
  <HiddenSlides>1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5" baseType="lpstr">
      <vt:lpstr>AvenirNext LT Pro Medium</vt:lpstr>
      <vt:lpstr>Söhne</vt:lpstr>
      <vt:lpstr>Arial</vt:lpstr>
      <vt:lpstr>Avenir Next LT Pro</vt:lpstr>
      <vt:lpstr>Calibri</vt:lpstr>
      <vt:lpstr>Courier New</vt:lpstr>
      <vt:lpstr>Times New Roman</vt:lpstr>
      <vt:lpstr>BlockprintVTI</vt:lpstr>
      <vt:lpstr>Machine Learning in Computational Biology</vt:lpstr>
      <vt:lpstr>Workflow</vt:lpstr>
      <vt:lpstr>Data Preprocessing</vt:lpstr>
      <vt:lpstr>Encoding</vt:lpstr>
      <vt:lpstr>Encoding</vt:lpstr>
      <vt:lpstr>Encoding</vt:lpstr>
      <vt:lpstr>Encoding</vt:lpstr>
      <vt:lpstr>Encoding</vt:lpstr>
      <vt:lpstr>PowerPoint Presentation</vt:lpstr>
      <vt:lpstr>PowerPoint Presentation</vt:lpstr>
      <vt:lpstr>GitHub: from C++ -&gt; Python</vt:lpstr>
      <vt:lpstr>PowerPoint Presentation</vt:lpstr>
      <vt:lpstr>Machine Learning</vt:lpstr>
      <vt:lpstr>Machine Learning</vt:lpstr>
      <vt:lpstr>Deep Learning</vt:lpstr>
      <vt:lpstr>Conclusion and Discussion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林承霈</dc:creator>
  <cp:lastModifiedBy>Yi Jie Chen</cp:lastModifiedBy>
  <cp:revision>101</cp:revision>
  <dcterms:created xsi:type="dcterms:W3CDTF">2023-12-14T09:02:40Z</dcterms:created>
  <dcterms:modified xsi:type="dcterms:W3CDTF">2023-12-19T08:22:55Z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0x01010009C778C802BE1F48AD9D7A34E0069F8A</vt:lpwstr>
  </property>
</Properties>
</file>